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85" r:id="rId3"/>
    <p:sldId id="262" r:id="rId4"/>
    <p:sldId id="286" r:id="rId5"/>
    <p:sldId id="287" r:id="rId6"/>
    <p:sldId id="258" r:id="rId7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A MATILDE AVENDANO AROSEMENA" initials="AMAA" lastIdx="4" clrIdx="0">
    <p:extLst>
      <p:ext uri="{19B8F6BF-5375-455C-9EA6-DF929625EA0E}">
        <p15:presenceInfo xmlns="" xmlns:p15="http://schemas.microsoft.com/office/powerpoint/2012/main" userId="S-1-5-21-3125764292-3195316352-3600093538-5377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EEF"/>
    <a:srgbClr val="043C64"/>
    <a:srgbClr val="49C8EE"/>
    <a:srgbClr val="1A65AD"/>
    <a:srgbClr val="2280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5" autoAdjust="0"/>
    <p:restoredTop sz="90044" autoAdjust="0"/>
  </p:normalViewPr>
  <p:slideViewPr>
    <p:cSldViewPr snapToGrid="0" snapToObjects="1">
      <p:cViewPr>
        <p:scale>
          <a:sx n="69" d="100"/>
          <a:sy n="69" d="100"/>
        </p:scale>
        <p:origin x="-564" y="17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5FBE1B-1D61-4735-BB50-E91858E1F6D4}" type="datetimeFigureOut">
              <a:rPr lang="es-ES" smtClean="0"/>
              <a:t>19/08/2019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5478DB-566F-4F0A-B9A4-A462A75D8E2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0497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5478DB-566F-4F0A-B9A4-A462A75D8E20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8568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5478DB-566F-4F0A-B9A4-A462A75D8E20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44655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5478DB-566F-4F0A-B9A4-A462A75D8E20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1412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6DF68FF9-A828-1E48-AE2F-E40848A211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BCE6F26F-1F03-3F4C-8E88-A739D7C7B9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ES_tradnl"/>
          </a:p>
        </p:txBody>
      </p:sp>
      <p:sp>
        <p:nvSpPr>
          <p:cNvPr id="4" name="Marcador de posición de fecha 3">
            <a:extLst>
              <a:ext uri="{FF2B5EF4-FFF2-40B4-BE49-F238E27FC236}">
                <a16:creationId xmlns="" xmlns:a16="http://schemas.microsoft.com/office/drawing/2014/main" id="{A744640E-601D-5140-822B-1559597EF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FD85E-CBD0-8249-B218-EF896459116E}" type="datetimeFigureOut">
              <a:rPr lang="es-ES_tradnl" smtClean="0"/>
              <a:t>19/08/2019</a:t>
            </a:fld>
            <a:endParaRPr lang="es-ES_tradnl"/>
          </a:p>
        </p:txBody>
      </p:sp>
      <p:sp>
        <p:nvSpPr>
          <p:cNvPr id="5" name="Marcador de posición de pie de página 4">
            <a:extLst>
              <a:ext uri="{FF2B5EF4-FFF2-40B4-BE49-F238E27FC236}">
                <a16:creationId xmlns="" xmlns:a16="http://schemas.microsoft.com/office/drawing/2014/main" id="{A0074B74-656D-704A-AA1A-A9055A2BD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posición de número de diapositiva 5">
            <a:extLst>
              <a:ext uri="{FF2B5EF4-FFF2-40B4-BE49-F238E27FC236}">
                <a16:creationId xmlns="" xmlns:a16="http://schemas.microsoft.com/office/drawing/2014/main" id="{913CCB16-79C9-0048-A9ED-B832224B6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5E109-0620-E54E-82EE-E435FD462EA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284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DC4404F3-A222-A947-B41F-F8DAF439D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posición de texto vertical 2">
            <a:extLst>
              <a:ext uri="{FF2B5EF4-FFF2-40B4-BE49-F238E27FC236}">
                <a16:creationId xmlns="" xmlns:a16="http://schemas.microsoft.com/office/drawing/2014/main" id="{83229F20-DA7A-004F-8A6E-793717A739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posición de fecha 3">
            <a:extLst>
              <a:ext uri="{FF2B5EF4-FFF2-40B4-BE49-F238E27FC236}">
                <a16:creationId xmlns="" xmlns:a16="http://schemas.microsoft.com/office/drawing/2014/main" id="{DDDC0E78-C28D-CE4F-8049-04C0683BF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FD85E-CBD0-8249-B218-EF896459116E}" type="datetimeFigureOut">
              <a:rPr lang="es-ES_tradnl" smtClean="0"/>
              <a:t>19/08/2019</a:t>
            </a:fld>
            <a:endParaRPr lang="es-ES_tradnl"/>
          </a:p>
        </p:txBody>
      </p:sp>
      <p:sp>
        <p:nvSpPr>
          <p:cNvPr id="5" name="Marcador de posición de pie de página 4">
            <a:extLst>
              <a:ext uri="{FF2B5EF4-FFF2-40B4-BE49-F238E27FC236}">
                <a16:creationId xmlns="" xmlns:a16="http://schemas.microsoft.com/office/drawing/2014/main" id="{AFB96825-0442-0C4F-A501-E2C7D5F37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posición de número de diapositiva 5">
            <a:extLst>
              <a:ext uri="{FF2B5EF4-FFF2-40B4-BE49-F238E27FC236}">
                <a16:creationId xmlns="" xmlns:a16="http://schemas.microsoft.com/office/drawing/2014/main" id="{CA7DAE1C-67F5-AE45-AB65-D17AE3BAE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5E109-0620-E54E-82EE-E435FD462EA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95741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="" xmlns:a16="http://schemas.microsoft.com/office/drawing/2014/main" id="{2CB2CD0D-9951-684C-9D99-6E14FC31D6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posición de texto vertical 2">
            <a:extLst>
              <a:ext uri="{FF2B5EF4-FFF2-40B4-BE49-F238E27FC236}">
                <a16:creationId xmlns="" xmlns:a16="http://schemas.microsoft.com/office/drawing/2014/main" id="{20659C9E-4C08-E943-8D44-56B9B75967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posición de fecha 3">
            <a:extLst>
              <a:ext uri="{FF2B5EF4-FFF2-40B4-BE49-F238E27FC236}">
                <a16:creationId xmlns="" xmlns:a16="http://schemas.microsoft.com/office/drawing/2014/main" id="{DAA26D4A-659A-2F40-9B43-9635C5C4A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FD85E-CBD0-8249-B218-EF896459116E}" type="datetimeFigureOut">
              <a:rPr lang="es-ES_tradnl" smtClean="0"/>
              <a:t>19/08/2019</a:t>
            </a:fld>
            <a:endParaRPr lang="es-ES_tradnl"/>
          </a:p>
        </p:txBody>
      </p:sp>
      <p:sp>
        <p:nvSpPr>
          <p:cNvPr id="5" name="Marcador de posición de pie de página 4">
            <a:extLst>
              <a:ext uri="{FF2B5EF4-FFF2-40B4-BE49-F238E27FC236}">
                <a16:creationId xmlns="" xmlns:a16="http://schemas.microsoft.com/office/drawing/2014/main" id="{F428DE11-FFA5-C940-9F66-71538554F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posición de número de diapositiva 5">
            <a:extLst>
              <a:ext uri="{FF2B5EF4-FFF2-40B4-BE49-F238E27FC236}">
                <a16:creationId xmlns="" xmlns:a16="http://schemas.microsoft.com/office/drawing/2014/main" id="{6134FA66-7ECC-EC44-996F-85D42C7A8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5E109-0620-E54E-82EE-E435FD462EA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50517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0391E6D-14D6-BC4A-BBA0-5591B8509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ACA0B823-4243-974D-85F9-2FBCDA2AFF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posición de fecha 3">
            <a:extLst>
              <a:ext uri="{FF2B5EF4-FFF2-40B4-BE49-F238E27FC236}">
                <a16:creationId xmlns="" xmlns:a16="http://schemas.microsoft.com/office/drawing/2014/main" id="{4C90C75A-17B5-4E4C-9351-EB0888EFD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FD85E-CBD0-8249-B218-EF896459116E}" type="datetimeFigureOut">
              <a:rPr lang="es-ES_tradnl" smtClean="0"/>
              <a:t>19/08/2019</a:t>
            </a:fld>
            <a:endParaRPr lang="es-ES_tradnl"/>
          </a:p>
        </p:txBody>
      </p:sp>
      <p:sp>
        <p:nvSpPr>
          <p:cNvPr id="5" name="Marcador de posición de pie de página 4">
            <a:extLst>
              <a:ext uri="{FF2B5EF4-FFF2-40B4-BE49-F238E27FC236}">
                <a16:creationId xmlns="" xmlns:a16="http://schemas.microsoft.com/office/drawing/2014/main" id="{E13AD375-ECE9-3241-AFFD-449F640A5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posición de número de diapositiva 5">
            <a:extLst>
              <a:ext uri="{FF2B5EF4-FFF2-40B4-BE49-F238E27FC236}">
                <a16:creationId xmlns="" xmlns:a16="http://schemas.microsoft.com/office/drawing/2014/main" id="{D7B96AF3-3FEB-174D-8F73-F13694C9B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5E109-0620-E54E-82EE-E435FD462EA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812097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B6266FCF-1361-0548-AF81-A9062B902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posición de texto 2">
            <a:extLst>
              <a:ext uri="{FF2B5EF4-FFF2-40B4-BE49-F238E27FC236}">
                <a16:creationId xmlns="" xmlns:a16="http://schemas.microsoft.com/office/drawing/2014/main" id="{105B6497-4A04-5E44-B081-BC2790C550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posición de fecha 3">
            <a:extLst>
              <a:ext uri="{FF2B5EF4-FFF2-40B4-BE49-F238E27FC236}">
                <a16:creationId xmlns="" xmlns:a16="http://schemas.microsoft.com/office/drawing/2014/main" id="{DF1AC763-473C-EC45-A3C3-7A21AED49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FD85E-CBD0-8249-B218-EF896459116E}" type="datetimeFigureOut">
              <a:rPr lang="es-ES_tradnl" smtClean="0"/>
              <a:t>19/08/2019</a:t>
            </a:fld>
            <a:endParaRPr lang="es-ES_tradnl"/>
          </a:p>
        </p:txBody>
      </p:sp>
      <p:sp>
        <p:nvSpPr>
          <p:cNvPr id="5" name="Marcador de posición de pie de página 4">
            <a:extLst>
              <a:ext uri="{FF2B5EF4-FFF2-40B4-BE49-F238E27FC236}">
                <a16:creationId xmlns="" xmlns:a16="http://schemas.microsoft.com/office/drawing/2014/main" id="{D7DE0170-8C99-864E-95C3-7163BB0AA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posición de número de diapositiva 5">
            <a:extLst>
              <a:ext uri="{FF2B5EF4-FFF2-40B4-BE49-F238E27FC236}">
                <a16:creationId xmlns="" xmlns:a16="http://schemas.microsoft.com/office/drawing/2014/main" id="{FC180B28-A729-2849-B72A-C6648E702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5E109-0620-E54E-82EE-E435FD462EA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086559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contenid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7B440ADF-286D-7942-B7D0-B8EF56009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299A47E9-6AC9-A549-A69B-C64F7C9CB9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contenido 3">
            <a:extLst>
              <a:ext uri="{FF2B5EF4-FFF2-40B4-BE49-F238E27FC236}">
                <a16:creationId xmlns="" xmlns:a16="http://schemas.microsoft.com/office/drawing/2014/main" id="{14EEB786-FC04-8346-8002-7341300D1F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Marcador de posición de fecha 4">
            <a:extLst>
              <a:ext uri="{FF2B5EF4-FFF2-40B4-BE49-F238E27FC236}">
                <a16:creationId xmlns="" xmlns:a16="http://schemas.microsoft.com/office/drawing/2014/main" id="{A1F995BD-937F-5F42-BCA1-4D8786DD8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FD85E-CBD0-8249-B218-EF896459116E}" type="datetimeFigureOut">
              <a:rPr lang="es-ES_tradnl" smtClean="0"/>
              <a:t>19/08/2019</a:t>
            </a:fld>
            <a:endParaRPr lang="es-ES_tradnl"/>
          </a:p>
        </p:txBody>
      </p:sp>
      <p:sp>
        <p:nvSpPr>
          <p:cNvPr id="6" name="Marcador de posición de pie de página 5">
            <a:extLst>
              <a:ext uri="{FF2B5EF4-FFF2-40B4-BE49-F238E27FC236}">
                <a16:creationId xmlns="" xmlns:a16="http://schemas.microsoft.com/office/drawing/2014/main" id="{A0B2D6AF-3478-F94D-9AA6-EC6F0F0E2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posición de número de diapositiva 6">
            <a:extLst>
              <a:ext uri="{FF2B5EF4-FFF2-40B4-BE49-F238E27FC236}">
                <a16:creationId xmlns="" xmlns:a16="http://schemas.microsoft.com/office/drawing/2014/main" id="{D598C241-5D66-1D4B-BDEF-9BCA8CB84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5E109-0620-E54E-82EE-E435FD462EA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285589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7EEE6977-C0B9-CA44-8821-DF93E2E9E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posición de texto 2">
            <a:extLst>
              <a:ext uri="{FF2B5EF4-FFF2-40B4-BE49-F238E27FC236}">
                <a16:creationId xmlns="" xmlns:a16="http://schemas.microsoft.com/office/drawing/2014/main" id="{0C50DC02-5AFD-5744-A7B6-66D6EBBB7C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="" xmlns:a16="http://schemas.microsoft.com/office/drawing/2014/main" id="{58A34740-6E09-514A-B88D-77FA6CB6E9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Marcador de posición de texto 4">
            <a:extLst>
              <a:ext uri="{FF2B5EF4-FFF2-40B4-BE49-F238E27FC236}">
                <a16:creationId xmlns="" xmlns:a16="http://schemas.microsoft.com/office/drawing/2014/main" id="{F18AA90F-942B-2041-ABAC-6AF27B8191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="" xmlns:a16="http://schemas.microsoft.com/office/drawing/2014/main" id="{82EAAE11-075A-7142-845E-3FBBC393E1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7" name="Marcador de posición de fecha 6">
            <a:extLst>
              <a:ext uri="{FF2B5EF4-FFF2-40B4-BE49-F238E27FC236}">
                <a16:creationId xmlns="" xmlns:a16="http://schemas.microsoft.com/office/drawing/2014/main" id="{59AF36F7-16EE-9349-82E5-3C99138E6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FD85E-CBD0-8249-B218-EF896459116E}" type="datetimeFigureOut">
              <a:rPr lang="es-ES_tradnl" smtClean="0"/>
              <a:t>19/08/2019</a:t>
            </a:fld>
            <a:endParaRPr lang="es-ES_tradnl"/>
          </a:p>
        </p:txBody>
      </p:sp>
      <p:sp>
        <p:nvSpPr>
          <p:cNvPr id="8" name="Marcador de posición de pie de página 7">
            <a:extLst>
              <a:ext uri="{FF2B5EF4-FFF2-40B4-BE49-F238E27FC236}">
                <a16:creationId xmlns="" xmlns:a16="http://schemas.microsoft.com/office/drawing/2014/main" id="{7694E1A0-7188-5A48-B1DE-162362775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posición de número de diapositiva 8">
            <a:extLst>
              <a:ext uri="{FF2B5EF4-FFF2-40B4-BE49-F238E27FC236}">
                <a16:creationId xmlns="" xmlns:a16="http://schemas.microsoft.com/office/drawing/2014/main" id="{81699D4E-366A-284C-87C5-7D6B3E835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5E109-0620-E54E-82EE-E435FD462EA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69046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93C8E303-07FF-DF4A-A712-DC32C7890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posición de fecha 2">
            <a:extLst>
              <a:ext uri="{FF2B5EF4-FFF2-40B4-BE49-F238E27FC236}">
                <a16:creationId xmlns="" xmlns:a16="http://schemas.microsoft.com/office/drawing/2014/main" id="{420B34CE-DE21-8646-A584-8F40DEA79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FD85E-CBD0-8249-B218-EF896459116E}" type="datetimeFigureOut">
              <a:rPr lang="es-ES_tradnl" smtClean="0"/>
              <a:t>19/08/2019</a:t>
            </a:fld>
            <a:endParaRPr lang="es-ES_tradnl"/>
          </a:p>
        </p:txBody>
      </p:sp>
      <p:sp>
        <p:nvSpPr>
          <p:cNvPr id="4" name="Marcador de posición de pie de página 3">
            <a:extLst>
              <a:ext uri="{FF2B5EF4-FFF2-40B4-BE49-F238E27FC236}">
                <a16:creationId xmlns="" xmlns:a16="http://schemas.microsoft.com/office/drawing/2014/main" id="{1C45E175-D407-464B-A27B-58F0CF561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posición de número de diapositiva 4">
            <a:extLst>
              <a:ext uri="{FF2B5EF4-FFF2-40B4-BE49-F238E27FC236}">
                <a16:creationId xmlns="" xmlns:a16="http://schemas.microsoft.com/office/drawing/2014/main" id="{E359D17A-BAA7-8447-903F-B44490876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5E109-0620-E54E-82EE-E435FD462EA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95400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fecha 1">
            <a:extLst>
              <a:ext uri="{FF2B5EF4-FFF2-40B4-BE49-F238E27FC236}">
                <a16:creationId xmlns="" xmlns:a16="http://schemas.microsoft.com/office/drawing/2014/main" id="{70D1E1C1-822D-0F4A-AE96-30A12220C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FD85E-CBD0-8249-B218-EF896459116E}" type="datetimeFigureOut">
              <a:rPr lang="es-ES_tradnl" smtClean="0"/>
              <a:t>19/08/2019</a:t>
            </a:fld>
            <a:endParaRPr lang="es-ES_tradnl"/>
          </a:p>
        </p:txBody>
      </p:sp>
      <p:sp>
        <p:nvSpPr>
          <p:cNvPr id="3" name="Marcador de posición de pie de página 2">
            <a:extLst>
              <a:ext uri="{FF2B5EF4-FFF2-40B4-BE49-F238E27FC236}">
                <a16:creationId xmlns="" xmlns:a16="http://schemas.microsoft.com/office/drawing/2014/main" id="{C06D4791-EEA0-B148-A077-5C9006F33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posición de número de diapositiva 3">
            <a:extLst>
              <a:ext uri="{FF2B5EF4-FFF2-40B4-BE49-F238E27FC236}">
                <a16:creationId xmlns="" xmlns:a16="http://schemas.microsoft.com/office/drawing/2014/main" id="{26413B50-4B9E-1440-97BE-DD6BC6686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5E109-0620-E54E-82EE-E435FD462EA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04466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92358495-594E-1B4B-B9C9-7CA13445C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7EE98973-D151-A341-B352-4A83623C08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posición de texto 3">
            <a:extLst>
              <a:ext uri="{FF2B5EF4-FFF2-40B4-BE49-F238E27FC236}">
                <a16:creationId xmlns="" xmlns:a16="http://schemas.microsoft.com/office/drawing/2014/main" id="{105FCC3F-2FAC-CF4E-BADC-02DF71FBD0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posición de fecha 4">
            <a:extLst>
              <a:ext uri="{FF2B5EF4-FFF2-40B4-BE49-F238E27FC236}">
                <a16:creationId xmlns="" xmlns:a16="http://schemas.microsoft.com/office/drawing/2014/main" id="{5E3A7725-2012-9746-9D55-62BD8FF2F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FD85E-CBD0-8249-B218-EF896459116E}" type="datetimeFigureOut">
              <a:rPr lang="es-ES_tradnl" smtClean="0"/>
              <a:t>19/08/2019</a:t>
            </a:fld>
            <a:endParaRPr lang="es-ES_tradnl"/>
          </a:p>
        </p:txBody>
      </p:sp>
      <p:sp>
        <p:nvSpPr>
          <p:cNvPr id="6" name="Marcador de posición de pie de página 5">
            <a:extLst>
              <a:ext uri="{FF2B5EF4-FFF2-40B4-BE49-F238E27FC236}">
                <a16:creationId xmlns="" xmlns:a16="http://schemas.microsoft.com/office/drawing/2014/main" id="{D570BD13-BEFD-2F47-B516-5112AF46D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posición de número de diapositiva 6">
            <a:extLst>
              <a:ext uri="{FF2B5EF4-FFF2-40B4-BE49-F238E27FC236}">
                <a16:creationId xmlns="" xmlns:a16="http://schemas.microsoft.com/office/drawing/2014/main" id="{D7AC1379-00C5-CA4C-B11F-B8F9E009E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5E109-0620-E54E-82EE-E435FD462EA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00400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E7F5946A-2B77-B549-9A47-653DFB5B5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="" xmlns:a16="http://schemas.microsoft.com/office/drawing/2014/main" id="{66BFA3C9-E59D-4547-813B-A88BC2D3FC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posición de texto 3">
            <a:extLst>
              <a:ext uri="{FF2B5EF4-FFF2-40B4-BE49-F238E27FC236}">
                <a16:creationId xmlns="" xmlns:a16="http://schemas.microsoft.com/office/drawing/2014/main" id="{3F12B385-0D37-FD4E-9C7E-4EABFAB231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posición de fecha 4">
            <a:extLst>
              <a:ext uri="{FF2B5EF4-FFF2-40B4-BE49-F238E27FC236}">
                <a16:creationId xmlns="" xmlns:a16="http://schemas.microsoft.com/office/drawing/2014/main" id="{DD0227A4-5DDC-084B-B222-88B0C579C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FD85E-CBD0-8249-B218-EF896459116E}" type="datetimeFigureOut">
              <a:rPr lang="es-ES_tradnl" smtClean="0"/>
              <a:t>19/08/2019</a:t>
            </a:fld>
            <a:endParaRPr lang="es-ES_tradnl"/>
          </a:p>
        </p:txBody>
      </p:sp>
      <p:sp>
        <p:nvSpPr>
          <p:cNvPr id="6" name="Marcador de posición de pie de página 5">
            <a:extLst>
              <a:ext uri="{FF2B5EF4-FFF2-40B4-BE49-F238E27FC236}">
                <a16:creationId xmlns="" xmlns:a16="http://schemas.microsoft.com/office/drawing/2014/main" id="{47CF718B-9006-DD44-A933-46BC88530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posición de número de diapositiva 6">
            <a:extLst>
              <a:ext uri="{FF2B5EF4-FFF2-40B4-BE49-F238E27FC236}">
                <a16:creationId xmlns="" xmlns:a16="http://schemas.microsoft.com/office/drawing/2014/main" id="{8D4B2520-22E8-9447-97C6-E9BB2ADFD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5E109-0620-E54E-82EE-E435FD462EA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30192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título 1">
            <a:extLst>
              <a:ext uri="{FF2B5EF4-FFF2-40B4-BE49-F238E27FC236}">
                <a16:creationId xmlns="" xmlns:a16="http://schemas.microsoft.com/office/drawing/2014/main" id="{3B69EF2F-4B75-B345-8DB1-A4CA44217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posición de texto 2">
            <a:extLst>
              <a:ext uri="{FF2B5EF4-FFF2-40B4-BE49-F238E27FC236}">
                <a16:creationId xmlns="" xmlns:a16="http://schemas.microsoft.com/office/drawing/2014/main" id="{4C28B396-D529-414A-AE21-082E15F80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posición de fecha 3">
            <a:extLst>
              <a:ext uri="{FF2B5EF4-FFF2-40B4-BE49-F238E27FC236}">
                <a16:creationId xmlns="" xmlns:a16="http://schemas.microsoft.com/office/drawing/2014/main" id="{47FB1F8A-AFAA-D249-ABE5-A63F563E48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FD85E-CBD0-8249-B218-EF896459116E}" type="datetimeFigureOut">
              <a:rPr lang="es-ES_tradnl" smtClean="0"/>
              <a:t>19/08/2019</a:t>
            </a:fld>
            <a:endParaRPr lang="es-ES_tradnl"/>
          </a:p>
        </p:txBody>
      </p:sp>
      <p:sp>
        <p:nvSpPr>
          <p:cNvPr id="5" name="Marcador de posición de pie de página 4">
            <a:extLst>
              <a:ext uri="{FF2B5EF4-FFF2-40B4-BE49-F238E27FC236}">
                <a16:creationId xmlns="" xmlns:a16="http://schemas.microsoft.com/office/drawing/2014/main" id="{227C2F5C-D8E0-F143-9E93-CD62CEC730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posición de número de diapositiva 5">
            <a:extLst>
              <a:ext uri="{FF2B5EF4-FFF2-40B4-BE49-F238E27FC236}">
                <a16:creationId xmlns="" xmlns:a16="http://schemas.microsoft.com/office/drawing/2014/main" id="{E47755F7-101B-2147-A24D-AB0A6A5914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15E109-0620-E54E-82EE-E435FD462EA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11839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660072" y="1080170"/>
            <a:ext cx="9434945" cy="5301129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2CE9F9B4-CEF9-1C4D-983A-68CB3D522A76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20250" y="5353782"/>
            <a:ext cx="2571750" cy="1039269"/>
          </a:xfrm>
          <a:prstGeom prst="rect">
            <a:avLst/>
          </a:prstGeom>
          <a:solidFill>
            <a:srgbClr val="043C64"/>
          </a:solidFill>
        </p:spPr>
      </p:pic>
      <p:sp>
        <p:nvSpPr>
          <p:cNvPr id="12" name="Rectángulo 6">
            <a:extLst>
              <a:ext uri="{FF2B5EF4-FFF2-40B4-BE49-F238E27FC236}">
                <a16:creationId xmlns="" xmlns:a16="http://schemas.microsoft.com/office/drawing/2014/main" id="{C76BFBDD-7C7A-074E-8E25-BE9F84F8B6BC}"/>
              </a:ext>
            </a:extLst>
          </p:cNvPr>
          <p:cNvSpPr/>
          <p:nvPr/>
        </p:nvSpPr>
        <p:spPr>
          <a:xfrm>
            <a:off x="290914" y="172069"/>
            <a:ext cx="889464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514350"/>
            <a:r>
              <a:rPr lang="es-CO" sz="2800" b="1" dirty="0" smtClean="0">
                <a:solidFill>
                  <a:srgbClr val="00AEEF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Secretaría de Educación del Distrito</a:t>
            </a:r>
          </a:p>
          <a:p>
            <a:pPr defTabSz="514350"/>
            <a:endParaRPr lang="es-CO" sz="800" b="1" dirty="0" smtClean="0">
              <a:solidFill>
                <a:srgbClr val="0070C0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  <a:p>
            <a:pPr defTabSz="514350"/>
            <a:r>
              <a:rPr lang="es-CO" sz="2400" b="1" dirty="0" smtClean="0">
                <a:solidFill>
                  <a:srgbClr val="043C64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Dirección de Inclusión e Integración de Poblaciones</a:t>
            </a:r>
            <a:endParaRPr lang="es-CO" sz="2400" b="1" dirty="0">
              <a:solidFill>
                <a:srgbClr val="043C64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74710" y="5204091"/>
            <a:ext cx="3167250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s-CO" sz="1500" b="1" dirty="0" smtClean="0">
                <a:solidFill>
                  <a:srgbClr val="043C64"/>
                </a:solidFill>
                <a:latin typeface="Arial Rounded MT Bold" panose="020F0704030504030204" pitchFamily="34" charset="0"/>
                <a:ea typeface="Gotham Rounded Book" charset="0"/>
                <a:cs typeface="Gotham Rounded Book" charset="0"/>
              </a:rPr>
              <a:t>María Yolanda Aguilar Cubillos</a:t>
            </a:r>
          </a:p>
          <a:p>
            <a:pPr fontAlgn="base"/>
            <a:r>
              <a:rPr lang="es-CO" sz="1500" b="1" dirty="0" smtClean="0">
                <a:solidFill>
                  <a:srgbClr val="043C64"/>
                </a:solidFill>
                <a:latin typeface="Arial Rounded MT Bold" panose="020F0704030504030204" pitchFamily="34" charset="0"/>
                <a:ea typeface="Gotham Rounded Book" charset="0"/>
                <a:cs typeface="Gotham Rounded Book" charset="0"/>
              </a:rPr>
              <a:t>Ivonne Marcela Riaño Erazo</a:t>
            </a:r>
          </a:p>
          <a:p>
            <a:pPr fontAlgn="base"/>
            <a:r>
              <a:rPr lang="es-CO" sz="1500" b="1" dirty="0" smtClean="0">
                <a:solidFill>
                  <a:srgbClr val="00AEEF"/>
                </a:solidFill>
                <a:latin typeface="Arial Rounded MT Bold" panose="020F0704030504030204" pitchFamily="34" charset="0"/>
                <a:ea typeface="Gotham Rounded Book" charset="0"/>
                <a:cs typeface="Gotham Rounded Book" charset="0"/>
              </a:rPr>
              <a:t>Profesionales</a:t>
            </a:r>
          </a:p>
          <a:p>
            <a:pPr fontAlgn="base"/>
            <a:r>
              <a:rPr lang="es-CO" sz="1500" b="1" dirty="0" smtClean="0">
                <a:solidFill>
                  <a:srgbClr val="00AEEF"/>
                </a:solidFill>
                <a:latin typeface="Arial Rounded MT Bold" panose="020F0704030504030204" pitchFamily="34" charset="0"/>
                <a:ea typeface="Gotham Rounded Book" charset="0"/>
                <a:cs typeface="Gotham Rounded Book" charset="0"/>
              </a:rPr>
              <a:t>Dirección de Inclusión e </a:t>
            </a:r>
          </a:p>
          <a:p>
            <a:pPr fontAlgn="base"/>
            <a:r>
              <a:rPr lang="es-CO" sz="1500" b="1" dirty="0" smtClean="0">
                <a:solidFill>
                  <a:srgbClr val="00AEEF"/>
                </a:solidFill>
                <a:latin typeface="Arial Rounded MT Bold" panose="020F0704030504030204" pitchFamily="34" charset="0"/>
                <a:ea typeface="Gotham Rounded Book" charset="0"/>
                <a:cs typeface="Gotham Rounded Book" charset="0"/>
              </a:rPr>
              <a:t>Integración de Poblaciones</a:t>
            </a:r>
          </a:p>
        </p:txBody>
      </p:sp>
    </p:spTree>
    <p:extLst>
      <p:ext uri="{BB962C8B-B14F-4D97-AF65-F5344CB8AC3E}">
        <p14:creationId xmlns:p14="http://schemas.microsoft.com/office/powerpoint/2010/main" val="2420642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>
            <a:extLst>
              <a:ext uri="{FF2B5EF4-FFF2-40B4-BE49-F238E27FC236}">
                <a16:creationId xmlns="" xmlns:a16="http://schemas.microsoft.com/office/drawing/2014/main" id="{02DBFB67-EAF3-F542-83B7-5D4F3EA7C6E1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731203"/>
            <a:ext cx="12192000" cy="139497"/>
          </a:xfrm>
          <a:prstGeom prst="rect">
            <a:avLst/>
          </a:prstGeom>
        </p:spPr>
      </p:pic>
      <p:cxnSp>
        <p:nvCxnSpPr>
          <p:cNvPr id="4" name="3 Conector recto"/>
          <p:cNvCxnSpPr/>
          <p:nvPr/>
        </p:nvCxnSpPr>
        <p:spPr>
          <a:xfrm>
            <a:off x="1182389" y="1516376"/>
            <a:ext cx="0" cy="4441079"/>
          </a:xfrm>
          <a:prstGeom prst="line">
            <a:avLst/>
          </a:prstGeom>
          <a:ln w="28575">
            <a:solidFill>
              <a:srgbClr val="1A65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1454372" y="1874374"/>
            <a:ext cx="5355825" cy="572464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s-E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marL="0" lvl="1" algn="just" defTabSz="711342">
              <a:lnSpc>
                <a:spcPct val="90000"/>
              </a:lnSpc>
              <a:spcAft>
                <a:spcPct val="15000"/>
              </a:spcAft>
            </a:pPr>
            <a:r>
              <a:rPr lang="es-MX" sz="1600" dirty="0" smtClean="0">
                <a:solidFill>
                  <a:srgbClr val="043C64"/>
                </a:solidFill>
                <a:latin typeface="Arial Rounded MT Bold" panose="020F0704030504030204" pitchFamily="34" charset="0"/>
                <a:ea typeface="Gotham Rounded Book" charset="0"/>
                <a:cs typeface="Gotham Rounded Book" charset="0"/>
              </a:rPr>
              <a:t>Herramienta diseñada por maestros, para maestros.</a:t>
            </a:r>
          </a:p>
          <a:p>
            <a:pPr marL="0" lvl="1" algn="just" defTabSz="711342">
              <a:lnSpc>
                <a:spcPct val="90000"/>
              </a:lnSpc>
              <a:spcAft>
                <a:spcPct val="15000"/>
              </a:spcAft>
            </a:pPr>
            <a:r>
              <a:rPr lang="es-MX" sz="1600" dirty="0" smtClean="0">
                <a:solidFill>
                  <a:srgbClr val="043C64"/>
                </a:solidFill>
                <a:latin typeface="Arial Rounded MT Bold" panose="020F0704030504030204" pitchFamily="34" charset="0"/>
                <a:ea typeface="Gotham Rounded Book" charset="0"/>
                <a:cs typeface="Gotham Rounded Book" charset="0"/>
              </a:rPr>
              <a:t>Apoyo para la enseñanza y para el aprendizaje</a:t>
            </a:r>
            <a:endParaRPr lang="es-MX" sz="1600" dirty="0">
              <a:solidFill>
                <a:srgbClr val="043C64"/>
              </a:solidFill>
              <a:latin typeface="Arial Rounded MT Bold" panose="020F0704030504030204" pitchFamily="34" charset="0"/>
              <a:ea typeface="Gotham Rounded Book" charset="0"/>
              <a:cs typeface="Gotham Rounded Book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454372" y="2735850"/>
            <a:ext cx="5933523" cy="53553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s-E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marL="0" lvl="1" algn="just" defTabSz="711342">
              <a:lnSpc>
                <a:spcPct val="90000"/>
              </a:lnSpc>
              <a:spcAft>
                <a:spcPct val="15000"/>
              </a:spcAft>
            </a:pPr>
            <a:r>
              <a:rPr lang="es-MX" sz="1600" dirty="0" smtClean="0">
                <a:solidFill>
                  <a:srgbClr val="043C64"/>
                </a:solidFill>
                <a:latin typeface="Arial Rounded MT Bold" panose="020F0704030504030204" pitchFamily="34" charset="0"/>
                <a:ea typeface="Gotham Rounded Book" charset="0"/>
                <a:cs typeface="Gotham Rounded Book" charset="0"/>
              </a:rPr>
              <a:t>Reconoce al estudiante por sus características: el niño, niña o joven, no es su discapacidad. </a:t>
            </a:r>
            <a:endParaRPr lang="es-MX" sz="1600" dirty="0">
              <a:solidFill>
                <a:srgbClr val="043C64"/>
              </a:solidFill>
              <a:latin typeface="Arial Rounded MT Bold" panose="020F0704030504030204" pitchFamily="34" charset="0"/>
              <a:ea typeface="Gotham Rounded Book" charset="0"/>
              <a:cs typeface="Gotham Rounded Book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1454372" y="5236985"/>
            <a:ext cx="6504965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s-E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r>
              <a:rPr lang="es-CO" sz="1600" dirty="0" smtClean="0">
                <a:solidFill>
                  <a:srgbClr val="043C64"/>
                </a:solidFill>
                <a:latin typeface="Arial Rounded MT Bold" panose="020F0704030504030204" pitchFamily="34" charset="0"/>
                <a:ea typeface="Gotham Rounded Book" charset="0"/>
                <a:cs typeface="Gotham Rounded Book" charset="0"/>
              </a:rPr>
              <a:t>Es un insumo para el Plan de Implementación Progresiva.</a:t>
            </a:r>
            <a:endParaRPr lang="es-CO" sz="1600" dirty="0">
              <a:solidFill>
                <a:srgbClr val="043C64"/>
              </a:solidFill>
              <a:latin typeface="Arial Rounded MT Bold" panose="020F0704030504030204" pitchFamily="34" charset="0"/>
              <a:ea typeface="Gotham Rounded Book" charset="0"/>
              <a:cs typeface="Gotham Rounded Book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8136966" y="3361934"/>
            <a:ext cx="4055034" cy="224676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s-E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marL="285750" indent="-285750">
              <a:buFont typeface="Arial" pitchFamily="34" charset="0"/>
              <a:buChar char="•"/>
            </a:pPr>
            <a:r>
              <a:rPr lang="es-MX" sz="1400" dirty="0" smtClean="0">
                <a:solidFill>
                  <a:srgbClr val="043C64"/>
                </a:solidFill>
                <a:latin typeface="Arial Rounded MT Bold" panose="020F0704030504030204" pitchFamily="34" charset="0"/>
                <a:ea typeface="Gotham Rounded Book" charset="0"/>
                <a:cs typeface="Gotham Rounded Book" charset="0"/>
              </a:rPr>
              <a:t>Documento de orientaciones técnicas, administrativas y pedagógicas (Febrero 2017).</a:t>
            </a:r>
          </a:p>
          <a:p>
            <a:endParaRPr lang="es-MX" sz="1400" dirty="0" smtClean="0">
              <a:solidFill>
                <a:srgbClr val="043C64"/>
              </a:solidFill>
              <a:latin typeface="Arial Rounded MT Bold" panose="020F0704030504030204" pitchFamily="34" charset="0"/>
              <a:ea typeface="Gotham Rounded Book" charset="0"/>
              <a:cs typeface="Gotham Rounded Book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MX" sz="1400" dirty="0" smtClean="0">
                <a:solidFill>
                  <a:srgbClr val="043C64"/>
                </a:solidFill>
                <a:latin typeface="Arial Rounded MT Bold" panose="020F0704030504030204" pitchFamily="34" charset="0"/>
                <a:ea typeface="Gotham Rounded Book" charset="0"/>
                <a:cs typeface="Gotham Rounded Book" charset="0"/>
              </a:rPr>
              <a:t>Guía de Apoyo – Decreto 1421</a:t>
            </a:r>
          </a:p>
          <a:p>
            <a:pPr marL="285750" indent="-285750">
              <a:buFont typeface="Arial" pitchFamily="34" charset="0"/>
              <a:buChar char="•"/>
            </a:pPr>
            <a:endParaRPr lang="es-CO" sz="1400" dirty="0" smtClean="0">
              <a:solidFill>
                <a:srgbClr val="043C64"/>
              </a:solidFill>
              <a:latin typeface="Arial Rounded MT Bold" panose="020F0704030504030204" pitchFamily="34" charset="0"/>
              <a:ea typeface="Gotham Rounded Book" charset="0"/>
              <a:cs typeface="Gotham Rounded Book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CO" sz="1400" dirty="0" smtClean="0">
                <a:solidFill>
                  <a:srgbClr val="043C64"/>
                </a:solidFill>
                <a:latin typeface="Arial Rounded MT Bold" panose="020F0704030504030204" pitchFamily="34" charset="0"/>
                <a:ea typeface="Gotham Rounded Book" charset="0"/>
                <a:cs typeface="Gotham Rounded Book" charset="0"/>
              </a:rPr>
              <a:t>Orientaciones </a:t>
            </a:r>
            <a:r>
              <a:rPr lang="es-CO" sz="1400" dirty="0">
                <a:solidFill>
                  <a:srgbClr val="043C64"/>
                </a:solidFill>
                <a:latin typeface="Arial Rounded MT Bold" panose="020F0704030504030204" pitchFamily="34" charset="0"/>
                <a:ea typeface="Gotham Rounded Book" charset="0"/>
                <a:cs typeface="Gotham Rounded Book" charset="0"/>
              </a:rPr>
              <a:t>para la transición </a:t>
            </a:r>
            <a:r>
              <a:rPr lang="es-CO" sz="1400" dirty="0" smtClean="0">
                <a:solidFill>
                  <a:srgbClr val="043C64"/>
                </a:solidFill>
                <a:latin typeface="Arial Rounded MT Bold" panose="020F0704030504030204" pitchFamily="34" charset="0"/>
                <a:ea typeface="Gotham Rounded Book" charset="0"/>
                <a:cs typeface="Gotham Rounded Book" charset="0"/>
              </a:rPr>
              <a:t>educativa de los estudiantes con discapacidad - educación </a:t>
            </a:r>
            <a:r>
              <a:rPr lang="es-CO" sz="1400" dirty="0">
                <a:solidFill>
                  <a:srgbClr val="043C64"/>
                </a:solidFill>
                <a:latin typeface="Arial Rounded MT Bold" panose="020F0704030504030204" pitchFamily="34" charset="0"/>
                <a:ea typeface="Gotham Rounded Book" charset="0"/>
                <a:cs typeface="Gotham Rounded Book" charset="0"/>
              </a:rPr>
              <a:t>inicial, básica y media </a:t>
            </a:r>
            <a:r>
              <a:rPr lang="es-CO" sz="1400" dirty="0" smtClean="0">
                <a:solidFill>
                  <a:srgbClr val="043C64"/>
                </a:solidFill>
                <a:latin typeface="Arial Rounded MT Bold" panose="020F0704030504030204" pitchFamily="34" charset="0"/>
                <a:ea typeface="Gotham Rounded Book" charset="0"/>
                <a:cs typeface="Gotham Rounded Book" charset="0"/>
              </a:rPr>
              <a:t>(Febrero 2017).</a:t>
            </a:r>
            <a:endParaRPr lang="es-CO" sz="1400" dirty="0">
              <a:solidFill>
                <a:srgbClr val="043C64"/>
              </a:solidFill>
              <a:latin typeface="Arial Rounded MT Bold" panose="020F0704030504030204" pitchFamily="34" charset="0"/>
              <a:ea typeface="Gotham Rounded Book" charset="0"/>
              <a:cs typeface="Gotham Rounded Book" charset="0"/>
            </a:endParaRPr>
          </a:p>
        </p:txBody>
      </p:sp>
      <p:grpSp>
        <p:nvGrpSpPr>
          <p:cNvPr id="10" name="9 Grupo"/>
          <p:cNvGrpSpPr/>
          <p:nvPr/>
        </p:nvGrpSpPr>
        <p:grpSpPr>
          <a:xfrm>
            <a:off x="441171" y="1864073"/>
            <a:ext cx="469231" cy="469231"/>
            <a:chOff x="4401296" y="1901842"/>
            <a:chExt cx="469231" cy="469231"/>
          </a:xfrm>
        </p:grpSpPr>
        <p:sp>
          <p:nvSpPr>
            <p:cNvPr id="21" name="20 Elipse"/>
            <p:cNvSpPr/>
            <p:nvPr/>
          </p:nvSpPr>
          <p:spPr>
            <a:xfrm>
              <a:off x="4401296" y="1901842"/>
              <a:ext cx="469231" cy="469231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  <a:lvl1pPr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_tradnl" dirty="0"/>
            </a:p>
          </p:txBody>
        </p:sp>
        <p:sp>
          <p:nvSpPr>
            <p:cNvPr id="22" name="CuadroTexto 18"/>
            <p:cNvSpPr txBox="1"/>
            <p:nvPr/>
          </p:nvSpPr>
          <p:spPr>
            <a:xfrm>
              <a:off x="4485288" y="1932466"/>
              <a:ext cx="27603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s-ES"/>
              </a:defPPr>
              <a:lvl1pPr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+mn-cs"/>
                </a:defRPr>
              </a:lvl1pPr>
              <a:lvl2pPr marL="4572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+mn-cs"/>
                </a:defRPr>
              </a:lvl2pPr>
              <a:lvl3pPr marL="9144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+mn-cs"/>
                </a:defRPr>
              </a:lvl3pPr>
              <a:lvl4pPr marL="13716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+mn-cs"/>
                </a:defRPr>
              </a:lvl4pPr>
              <a:lvl5pPr marL="18288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+mn-cs"/>
                </a:defRPr>
              </a:lvl9pPr>
            </a:lstStyle>
            <a:p>
              <a:pPr algn="ctr"/>
              <a:r>
                <a:rPr lang="es-ES_tradnl" sz="2000" b="1" dirty="0">
                  <a:solidFill>
                    <a:schemeClr val="bg1"/>
                  </a:solidFill>
                  <a:latin typeface="Gotham Rounded Book" charset="0"/>
                  <a:ea typeface="Gotham Rounded Book" charset="0"/>
                  <a:cs typeface="Gotham Rounded Book" charset="0"/>
                </a:rPr>
                <a:t>1</a:t>
              </a:r>
            </a:p>
          </p:txBody>
        </p:sp>
      </p:grpSp>
      <p:grpSp>
        <p:nvGrpSpPr>
          <p:cNvPr id="11" name="10 Grupo"/>
          <p:cNvGrpSpPr/>
          <p:nvPr/>
        </p:nvGrpSpPr>
        <p:grpSpPr>
          <a:xfrm>
            <a:off x="441171" y="2689602"/>
            <a:ext cx="469231" cy="469231"/>
            <a:chOff x="4417541" y="2837771"/>
            <a:chExt cx="469231" cy="469231"/>
          </a:xfrm>
        </p:grpSpPr>
        <p:sp>
          <p:nvSpPr>
            <p:cNvPr id="19" name="18 Elipse"/>
            <p:cNvSpPr/>
            <p:nvPr/>
          </p:nvSpPr>
          <p:spPr>
            <a:xfrm>
              <a:off x="4417541" y="2837771"/>
              <a:ext cx="469231" cy="469231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  <a:lvl1pPr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_tradnl" dirty="0"/>
            </a:p>
          </p:txBody>
        </p:sp>
        <p:sp>
          <p:nvSpPr>
            <p:cNvPr id="20" name="CuadroTexto 19"/>
            <p:cNvSpPr txBox="1"/>
            <p:nvPr/>
          </p:nvSpPr>
          <p:spPr>
            <a:xfrm>
              <a:off x="4490503" y="2870251"/>
              <a:ext cx="33855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s-ES"/>
              </a:defPPr>
              <a:lvl1pPr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+mn-cs"/>
                </a:defRPr>
              </a:lvl1pPr>
              <a:lvl2pPr marL="4572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+mn-cs"/>
                </a:defRPr>
              </a:lvl2pPr>
              <a:lvl3pPr marL="9144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+mn-cs"/>
                </a:defRPr>
              </a:lvl3pPr>
              <a:lvl4pPr marL="13716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+mn-cs"/>
                </a:defRPr>
              </a:lvl4pPr>
              <a:lvl5pPr marL="18288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+mn-cs"/>
                </a:defRPr>
              </a:lvl9pPr>
            </a:lstStyle>
            <a:p>
              <a:pPr algn="ctr"/>
              <a:r>
                <a:rPr lang="es-ES_tradnl" sz="2000" b="1" dirty="0">
                  <a:solidFill>
                    <a:schemeClr val="bg1"/>
                  </a:solidFill>
                  <a:latin typeface="Gotham Rounded Book" charset="0"/>
                  <a:ea typeface="Gotham Rounded Book" charset="0"/>
                  <a:cs typeface="Gotham Rounded Book" charset="0"/>
                </a:rPr>
                <a:t>2</a:t>
              </a:r>
            </a:p>
          </p:txBody>
        </p:sp>
      </p:grpSp>
      <p:grpSp>
        <p:nvGrpSpPr>
          <p:cNvPr id="13" name="12 Grupo"/>
          <p:cNvGrpSpPr/>
          <p:nvPr/>
        </p:nvGrpSpPr>
        <p:grpSpPr>
          <a:xfrm>
            <a:off x="441171" y="3515131"/>
            <a:ext cx="469231" cy="469231"/>
            <a:chOff x="4413477" y="4206792"/>
            <a:chExt cx="469231" cy="469231"/>
          </a:xfrm>
        </p:grpSpPr>
        <p:sp>
          <p:nvSpPr>
            <p:cNvPr id="17" name="16 Elipse"/>
            <p:cNvSpPr/>
            <p:nvPr/>
          </p:nvSpPr>
          <p:spPr>
            <a:xfrm>
              <a:off x="4413477" y="4206792"/>
              <a:ext cx="469231" cy="469231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  <a:lvl1pPr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_tradnl" dirty="0"/>
            </a:p>
          </p:txBody>
        </p:sp>
        <p:sp>
          <p:nvSpPr>
            <p:cNvPr id="18" name="CuadroTexto 20"/>
            <p:cNvSpPr txBox="1"/>
            <p:nvPr/>
          </p:nvSpPr>
          <p:spPr>
            <a:xfrm>
              <a:off x="4492614" y="4238166"/>
              <a:ext cx="33855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s-ES"/>
              </a:defPPr>
              <a:lvl1pPr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+mn-cs"/>
                </a:defRPr>
              </a:lvl1pPr>
              <a:lvl2pPr marL="4572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+mn-cs"/>
                </a:defRPr>
              </a:lvl2pPr>
              <a:lvl3pPr marL="9144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+mn-cs"/>
                </a:defRPr>
              </a:lvl3pPr>
              <a:lvl4pPr marL="13716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+mn-cs"/>
                </a:defRPr>
              </a:lvl4pPr>
              <a:lvl5pPr marL="18288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+mn-cs"/>
                </a:defRPr>
              </a:lvl9pPr>
            </a:lstStyle>
            <a:p>
              <a:pPr algn="ctr"/>
              <a:r>
                <a:rPr lang="es-ES_tradnl" sz="2000" b="1" dirty="0">
                  <a:solidFill>
                    <a:schemeClr val="bg1"/>
                  </a:solidFill>
                  <a:latin typeface="Gotham Rounded Book" charset="0"/>
                  <a:ea typeface="Gotham Rounded Book" charset="0"/>
                  <a:cs typeface="Gotham Rounded Book" charset="0"/>
                </a:rPr>
                <a:t>3</a:t>
              </a:r>
            </a:p>
          </p:txBody>
        </p:sp>
      </p:grpSp>
      <p:grpSp>
        <p:nvGrpSpPr>
          <p:cNvPr id="14" name="13 Grupo"/>
          <p:cNvGrpSpPr/>
          <p:nvPr/>
        </p:nvGrpSpPr>
        <p:grpSpPr>
          <a:xfrm>
            <a:off x="441171" y="4340660"/>
            <a:ext cx="469231" cy="469231"/>
            <a:chOff x="4409413" y="5083901"/>
            <a:chExt cx="469231" cy="469231"/>
          </a:xfrm>
        </p:grpSpPr>
        <p:sp>
          <p:nvSpPr>
            <p:cNvPr id="15" name="14 Elipse"/>
            <p:cNvSpPr/>
            <p:nvPr/>
          </p:nvSpPr>
          <p:spPr>
            <a:xfrm>
              <a:off x="4409413" y="5083901"/>
              <a:ext cx="469231" cy="469231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  <a:lvl1pPr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_tradnl" dirty="0"/>
            </a:p>
          </p:txBody>
        </p:sp>
        <p:sp>
          <p:nvSpPr>
            <p:cNvPr id="16" name="CuadroTexto 21"/>
            <p:cNvSpPr txBox="1"/>
            <p:nvPr/>
          </p:nvSpPr>
          <p:spPr>
            <a:xfrm>
              <a:off x="4465934" y="5134805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s-ES"/>
              </a:defPPr>
              <a:lvl1pPr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+mn-cs"/>
                </a:defRPr>
              </a:lvl1pPr>
              <a:lvl2pPr marL="4572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+mn-cs"/>
                </a:defRPr>
              </a:lvl2pPr>
              <a:lvl3pPr marL="9144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+mn-cs"/>
                </a:defRPr>
              </a:lvl3pPr>
              <a:lvl4pPr marL="13716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+mn-cs"/>
                </a:defRPr>
              </a:lvl4pPr>
              <a:lvl5pPr marL="18288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+mn-cs"/>
                </a:defRPr>
              </a:lvl9pPr>
            </a:lstStyle>
            <a:p>
              <a:pPr algn="ctr"/>
              <a:r>
                <a:rPr lang="es-ES_tradnl" sz="2000" b="1" dirty="0">
                  <a:solidFill>
                    <a:schemeClr val="bg1"/>
                  </a:solidFill>
                  <a:latin typeface="Gotham Rounded Book" charset="0"/>
                  <a:ea typeface="Gotham Rounded Book" charset="0"/>
                  <a:cs typeface="Gotham Rounded Book" charset="0"/>
                </a:rPr>
                <a:t>4</a:t>
              </a:r>
            </a:p>
          </p:txBody>
        </p:sp>
      </p:grpSp>
      <p:sp>
        <p:nvSpPr>
          <p:cNvPr id="2" name="Rectángulo 1"/>
          <p:cNvSpPr/>
          <p:nvPr/>
        </p:nvSpPr>
        <p:spPr>
          <a:xfrm>
            <a:off x="272700" y="343665"/>
            <a:ext cx="68209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2400" b="1" dirty="0" smtClean="0">
                <a:solidFill>
                  <a:srgbClr val="043C64"/>
                </a:solidFill>
                <a:latin typeface="Arial Rounded MT Bold" panose="020F0704030504030204" pitchFamily="34" charset="0"/>
                <a:ea typeface="Gotham Rounded Book" charset="0"/>
                <a:cs typeface="Gotham Rounded Book" charset="0"/>
              </a:rPr>
              <a:t>Plan Individual de Ajustes Razonables - P</a:t>
            </a:r>
            <a:r>
              <a:rPr lang="es-CO" sz="2400" b="1" dirty="0" smtClean="0">
                <a:solidFill>
                  <a:srgbClr val="043C64"/>
                </a:solidFill>
                <a:latin typeface="Arial Rounded MT Bold" panose="020F0704030504030204" pitchFamily="34" charset="0"/>
                <a:ea typeface="Gotham Rounded Book" charset="0"/>
                <a:cs typeface="Gotham Rounded Book" charset="0"/>
              </a:rPr>
              <a:t>IAR</a:t>
            </a:r>
            <a:endParaRPr lang="es-CO" sz="2400" b="1" dirty="0">
              <a:solidFill>
                <a:srgbClr val="043C64"/>
              </a:solidFill>
              <a:latin typeface="Arial Rounded MT Bold" panose="020F0704030504030204" pitchFamily="34" charset="0"/>
              <a:ea typeface="Gotham Rounded Book" charset="0"/>
              <a:cs typeface="Gotham Rounded Book" charset="0"/>
            </a:endParaRPr>
          </a:p>
        </p:txBody>
      </p:sp>
      <p:pic>
        <p:nvPicPr>
          <p:cNvPr id="23" name="Picture 2" descr="C:\Users\ACER PC\Downloads\IMG_20170808_160843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55" r="10749"/>
          <a:stretch/>
        </p:blipFill>
        <p:spPr bwMode="auto">
          <a:xfrm>
            <a:off x="8205619" y="243695"/>
            <a:ext cx="3852845" cy="2684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Rectángulo 1"/>
          <p:cNvSpPr/>
          <p:nvPr/>
        </p:nvSpPr>
        <p:spPr>
          <a:xfrm>
            <a:off x="2489423" y="930019"/>
            <a:ext cx="15715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2400" b="1" dirty="0" smtClean="0">
                <a:solidFill>
                  <a:srgbClr val="00AEEF"/>
                </a:solidFill>
                <a:latin typeface="Arial Rounded MT Bold" panose="020F0704030504030204" pitchFamily="34" charset="0"/>
                <a:ea typeface="Gotham Rounded Book" charset="0"/>
                <a:cs typeface="Gotham Rounded Book" charset="0"/>
              </a:rPr>
              <a:t>Premisas</a:t>
            </a:r>
            <a:endParaRPr lang="es-CO" sz="2400" b="1" dirty="0">
              <a:solidFill>
                <a:srgbClr val="00AEEF"/>
              </a:solidFill>
              <a:latin typeface="Arial Rounded MT Bold" panose="020F0704030504030204" pitchFamily="34" charset="0"/>
              <a:ea typeface="Gotham Rounded Book" charset="0"/>
              <a:cs typeface="Gotham Rounded Book" charset="0"/>
            </a:endParaRPr>
          </a:p>
        </p:txBody>
      </p:sp>
      <p:sp>
        <p:nvSpPr>
          <p:cNvPr id="25" name="24 Rectángulo"/>
          <p:cNvSpPr/>
          <p:nvPr/>
        </p:nvSpPr>
        <p:spPr>
          <a:xfrm>
            <a:off x="1454372" y="3527970"/>
            <a:ext cx="5933523" cy="53553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s-E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marL="0" lvl="1" algn="just" defTabSz="711342">
              <a:lnSpc>
                <a:spcPct val="90000"/>
              </a:lnSpc>
              <a:spcAft>
                <a:spcPct val="15000"/>
              </a:spcAft>
            </a:pPr>
            <a:r>
              <a:rPr lang="es-MX" sz="1600" dirty="0" smtClean="0">
                <a:solidFill>
                  <a:srgbClr val="043C64"/>
                </a:solidFill>
                <a:latin typeface="Arial Rounded MT Bold" panose="020F0704030504030204" pitchFamily="34" charset="0"/>
                <a:ea typeface="Gotham Rounded Book" charset="0"/>
                <a:cs typeface="Gotham Rounded Book" charset="0"/>
              </a:rPr>
              <a:t>Es un instrumento de planeación pedagógica – planificación centrada en la persona. </a:t>
            </a:r>
            <a:endParaRPr lang="es-MX" sz="1600" dirty="0">
              <a:solidFill>
                <a:srgbClr val="043C64"/>
              </a:solidFill>
              <a:latin typeface="Arial Rounded MT Bold" panose="020F0704030504030204" pitchFamily="34" charset="0"/>
              <a:ea typeface="Gotham Rounded Book" charset="0"/>
              <a:cs typeface="Gotham Rounded Book" charset="0"/>
            </a:endParaRPr>
          </a:p>
        </p:txBody>
      </p:sp>
      <p:sp>
        <p:nvSpPr>
          <p:cNvPr id="26" name="25 Rectángulo"/>
          <p:cNvSpPr/>
          <p:nvPr/>
        </p:nvSpPr>
        <p:spPr>
          <a:xfrm>
            <a:off x="1454372" y="4361655"/>
            <a:ext cx="5933523" cy="53553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s-E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marL="0" lvl="1" algn="just" defTabSz="711342">
              <a:lnSpc>
                <a:spcPct val="90000"/>
              </a:lnSpc>
              <a:spcAft>
                <a:spcPct val="15000"/>
              </a:spcAft>
            </a:pPr>
            <a:r>
              <a:rPr lang="es-MX" sz="1600" dirty="0" smtClean="0">
                <a:solidFill>
                  <a:srgbClr val="043C64"/>
                </a:solidFill>
                <a:latin typeface="Arial Rounded MT Bold" panose="020F0704030504030204" pitchFamily="34" charset="0"/>
                <a:ea typeface="Gotham Rounded Book" charset="0"/>
                <a:cs typeface="Gotham Rounded Book" charset="0"/>
              </a:rPr>
              <a:t>Es elaborado por el docente de aula, con el docente de apoyo pedagógico – pedagogía y didáctica.  </a:t>
            </a:r>
            <a:endParaRPr lang="es-MX" sz="1600" dirty="0">
              <a:solidFill>
                <a:srgbClr val="043C64"/>
              </a:solidFill>
              <a:latin typeface="Arial Rounded MT Bold" panose="020F0704030504030204" pitchFamily="34" charset="0"/>
              <a:ea typeface="Gotham Rounded Book" charset="0"/>
              <a:cs typeface="Gotham Rounded Book" charset="0"/>
            </a:endParaRPr>
          </a:p>
        </p:txBody>
      </p:sp>
      <p:grpSp>
        <p:nvGrpSpPr>
          <p:cNvPr id="27" name="26 Grupo"/>
          <p:cNvGrpSpPr/>
          <p:nvPr/>
        </p:nvGrpSpPr>
        <p:grpSpPr>
          <a:xfrm>
            <a:off x="441166" y="5166188"/>
            <a:ext cx="469231" cy="469231"/>
            <a:chOff x="4409413" y="5083901"/>
            <a:chExt cx="469231" cy="469231"/>
          </a:xfrm>
        </p:grpSpPr>
        <p:sp>
          <p:nvSpPr>
            <p:cNvPr id="28" name="27 Elipse"/>
            <p:cNvSpPr/>
            <p:nvPr/>
          </p:nvSpPr>
          <p:spPr>
            <a:xfrm>
              <a:off x="4409413" y="5083901"/>
              <a:ext cx="469231" cy="469231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ES"/>
              </a:defPPr>
              <a:lvl1pPr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_tradnl" dirty="0"/>
            </a:p>
          </p:txBody>
        </p:sp>
        <p:sp>
          <p:nvSpPr>
            <p:cNvPr id="29" name="CuadroTexto 21"/>
            <p:cNvSpPr txBox="1"/>
            <p:nvPr/>
          </p:nvSpPr>
          <p:spPr>
            <a:xfrm>
              <a:off x="4480361" y="5134805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s-ES"/>
              </a:defPPr>
              <a:lvl1pPr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+mn-cs"/>
                </a:defRPr>
              </a:lvl1pPr>
              <a:lvl2pPr marL="4572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+mn-cs"/>
                </a:defRPr>
              </a:lvl2pPr>
              <a:lvl3pPr marL="9144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+mn-cs"/>
                </a:defRPr>
              </a:lvl3pPr>
              <a:lvl4pPr marL="13716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+mn-cs"/>
                </a:defRPr>
              </a:lvl4pPr>
              <a:lvl5pPr marL="18288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+mn-cs"/>
                </a:defRPr>
              </a:lvl9pPr>
            </a:lstStyle>
            <a:p>
              <a:pPr algn="ctr"/>
              <a:r>
                <a:rPr lang="es-ES_tradnl" sz="2000" b="1" dirty="0">
                  <a:solidFill>
                    <a:schemeClr val="bg1"/>
                  </a:solidFill>
                  <a:latin typeface="Gotham Rounded Book" charset="0"/>
                  <a:ea typeface="Gotham Rounded Book" charset="0"/>
                  <a:cs typeface="Gotham Rounded Book" charset="0"/>
                </a:rPr>
                <a:t>5</a:t>
              </a:r>
              <a:endParaRPr lang="es-ES_tradnl" sz="2000" b="1" dirty="0">
                <a:solidFill>
                  <a:schemeClr val="bg1"/>
                </a:solidFill>
                <a:latin typeface="Gotham Rounded Book" charset="0"/>
                <a:ea typeface="Gotham Rounded Book" charset="0"/>
                <a:cs typeface="Gotham Rounded Book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45914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>
            <a:extLst>
              <a:ext uri="{FF2B5EF4-FFF2-40B4-BE49-F238E27FC236}">
                <a16:creationId xmlns="" xmlns:a16="http://schemas.microsoft.com/office/drawing/2014/main" id="{02DBFB67-EAF3-F542-83B7-5D4F3EA7C6E1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731203"/>
            <a:ext cx="12192000" cy="139497"/>
          </a:xfrm>
          <a:prstGeom prst="rect">
            <a:avLst/>
          </a:prstGeom>
        </p:spPr>
      </p:pic>
      <p:sp>
        <p:nvSpPr>
          <p:cNvPr id="8" name="7 Rectángulo"/>
          <p:cNvSpPr/>
          <p:nvPr/>
        </p:nvSpPr>
        <p:spPr>
          <a:xfrm>
            <a:off x="206884" y="1582285"/>
            <a:ext cx="558338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s-CO" sz="2000" dirty="0" smtClean="0">
                <a:solidFill>
                  <a:srgbClr val="043C64"/>
                </a:solidFill>
                <a:latin typeface="Arial Rounded MT Bold" panose="020F0704030504030204" pitchFamily="34" charset="0"/>
                <a:ea typeface="Gotham Rounded Book" charset="0"/>
                <a:cs typeface="Gotham Rounded Book" charset="0"/>
              </a:rPr>
              <a:t>La planeación pedagógica que hace el docente, debe orientarse a distintas experiencias de aprendizaje basadas en:</a:t>
            </a:r>
          </a:p>
        </p:txBody>
      </p:sp>
      <p:pic>
        <p:nvPicPr>
          <p:cNvPr id="18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96000" y="1148274"/>
            <a:ext cx="6095998" cy="4321161"/>
          </a:xfrm>
          <a:prstGeom prst="rect">
            <a:avLst/>
          </a:prstGeom>
        </p:spPr>
      </p:pic>
      <p:sp>
        <p:nvSpPr>
          <p:cNvPr id="20" name="Rectángulo 1"/>
          <p:cNvSpPr/>
          <p:nvPr/>
        </p:nvSpPr>
        <p:spPr>
          <a:xfrm>
            <a:off x="272700" y="343665"/>
            <a:ext cx="68209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2400" b="1" dirty="0" smtClean="0">
                <a:solidFill>
                  <a:srgbClr val="043C64"/>
                </a:solidFill>
                <a:latin typeface="Arial Rounded MT Bold" panose="020F0704030504030204" pitchFamily="34" charset="0"/>
                <a:ea typeface="Gotham Rounded Book" charset="0"/>
                <a:cs typeface="Gotham Rounded Book" charset="0"/>
              </a:rPr>
              <a:t>Plan Individual de Ajustes Razonables - P</a:t>
            </a:r>
            <a:r>
              <a:rPr lang="es-CO" sz="2400" b="1" dirty="0" smtClean="0">
                <a:solidFill>
                  <a:srgbClr val="043C64"/>
                </a:solidFill>
                <a:latin typeface="Arial Rounded MT Bold" panose="020F0704030504030204" pitchFamily="34" charset="0"/>
                <a:ea typeface="Gotham Rounded Book" charset="0"/>
                <a:cs typeface="Gotham Rounded Book" charset="0"/>
              </a:rPr>
              <a:t>IAR</a:t>
            </a:r>
            <a:endParaRPr lang="es-CO" sz="2400" b="1" dirty="0">
              <a:solidFill>
                <a:srgbClr val="043C64"/>
              </a:solidFill>
              <a:latin typeface="Arial Rounded MT Bold" panose="020F0704030504030204" pitchFamily="34" charset="0"/>
              <a:ea typeface="Gotham Rounded Book" charset="0"/>
              <a:cs typeface="Gotham Rounded Book" charset="0"/>
            </a:endParaRPr>
          </a:p>
        </p:txBody>
      </p:sp>
      <p:sp>
        <p:nvSpPr>
          <p:cNvPr id="21" name="Rectángulo 1"/>
          <p:cNvSpPr/>
          <p:nvPr/>
        </p:nvSpPr>
        <p:spPr>
          <a:xfrm>
            <a:off x="2489423" y="930019"/>
            <a:ext cx="15715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2400" b="1" dirty="0" smtClean="0">
                <a:solidFill>
                  <a:srgbClr val="00AEEF"/>
                </a:solidFill>
                <a:latin typeface="Arial Rounded MT Bold" panose="020F0704030504030204" pitchFamily="34" charset="0"/>
                <a:ea typeface="Gotham Rounded Book" charset="0"/>
                <a:cs typeface="Gotham Rounded Book" charset="0"/>
              </a:rPr>
              <a:t>Premisas</a:t>
            </a:r>
            <a:endParaRPr lang="es-CO" sz="2400" b="1" dirty="0">
              <a:solidFill>
                <a:srgbClr val="00AEEF"/>
              </a:solidFill>
              <a:latin typeface="Arial Rounded MT Bold" panose="020F0704030504030204" pitchFamily="34" charset="0"/>
              <a:ea typeface="Gotham Rounded Book" charset="0"/>
              <a:cs typeface="Gotham Rounded Book" charset="0"/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272699" y="3069293"/>
            <a:ext cx="263929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s-CO" sz="1500" dirty="0" smtClean="0">
                <a:solidFill>
                  <a:srgbClr val="043C64"/>
                </a:solidFill>
                <a:latin typeface="Arial Rounded MT Bold" panose="020F0704030504030204" pitchFamily="34" charset="0"/>
                <a:ea typeface="Gotham Rounded Book" charset="0"/>
                <a:cs typeface="Gotham Rounded Book" charset="0"/>
              </a:rPr>
              <a:t>Múltiples formas de </a:t>
            </a:r>
            <a:r>
              <a:rPr lang="es-CO" sz="1500" dirty="0" smtClean="0">
                <a:solidFill>
                  <a:srgbClr val="00AEEF"/>
                </a:solidFill>
                <a:latin typeface="Arial Rounded MT Bold" panose="020F0704030504030204" pitchFamily="34" charset="0"/>
                <a:ea typeface="Gotham Rounded Book" charset="0"/>
                <a:cs typeface="Gotham Rounded Book" charset="0"/>
              </a:rPr>
              <a:t>percepción</a:t>
            </a:r>
            <a:r>
              <a:rPr lang="es-CO" sz="1500" dirty="0" smtClean="0">
                <a:solidFill>
                  <a:srgbClr val="043C64"/>
                </a:solidFill>
                <a:latin typeface="Arial Rounded MT Bold" panose="020F0704030504030204" pitchFamily="34" charset="0"/>
                <a:ea typeface="Gotham Rounded Book" charset="0"/>
                <a:cs typeface="Gotham Rounded Book" charset="0"/>
              </a:rPr>
              <a:t>: visual, auditiva, olfativa, táctil, kinestésica</a:t>
            </a:r>
          </a:p>
        </p:txBody>
      </p:sp>
      <p:sp>
        <p:nvSpPr>
          <p:cNvPr id="23" name="22 Rectángulo"/>
          <p:cNvSpPr/>
          <p:nvPr/>
        </p:nvSpPr>
        <p:spPr>
          <a:xfrm>
            <a:off x="1592345" y="4205397"/>
            <a:ext cx="263929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s-CO" sz="1500" dirty="0" smtClean="0">
                <a:solidFill>
                  <a:srgbClr val="043C64"/>
                </a:solidFill>
                <a:latin typeface="Arial Rounded MT Bold" panose="020F0704030504030204" pitchFamily="34" charset="0"/>
                <a:ea typeface="Gotham Rounded Book" charset="0"/>
                <a:cs typeface="Gotham Rounded Book" charset="0"/>
              </a:rPr>
              <a:t>Múltiples formas de </a:t>
            </a:r>
            <a:r>
              <a:rPr lang="es-CO" sz="1500" dirty="0" smtClean="0">
                <a:solidFill>
                  <a:srgbClr val="00AEEF"/>
                </a:solidFill>
                <a:latin typeface="Arial Rounded MT Bold" panose="020F0704030504030204" pitchFamily="34" charset="0"/>
                <a:ea typeface="Gotham Rounded Book" charset="0"/>
                <a:cs typeface="Gotham Rounded Book" charset="0"/>
              </a:rPr>
              <a:t>comunicación</a:t>
            </a:r>
            <a:r>
              <a:rPr lang="es-CO" sz="1500" dirty="0" smtClean="0">
                <a:solidFill>
                  <a:srgbClr val="043C64"/>
                </a:solidFill>
                <a:latin typeface="Arial Rounded MT Bold" panose="020F0704030504030204" pitchFamily="34" charset="0"/>
                <a:ea typeface="Gotham Rounded Book" charset="0"/>
                <a:cs typeface="Gotham Rounded Book" charset="0"/>
              </a:rPr>
              <a:t>: visual, gestual, pictográfica, verbal.</a:t>
            </a:r>
          </a:p>
        </p:txBody>
      </p:sp>
      <p:sp>
        <p:nvSpPr>
          <p:cNvPr id="24" name="23 Rectángulo"/>
          <p:cNvSpPr/>
          <p:nvPr/>
        </p:nvSpPr>
        <p:spPr>
          <a:xfrm>
            <a:off x="3275215" y="5356496"/>
            <a:ext cx="263929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s-CO" sz="1500" dirty="0" smtClean="0">
                <a:solidFill>
                  <a:srgbClr val="043C64"/>
                </a:solidFill>
                <a:latin typeface="Arial Rounded MT Bold" panose="020F0704030504030204" pitchFamily="34" charset="0"/>
                <a:ea typeface="Gotham Rounded Book" charset="0"/>
                <a:cs typeface="Gotham Rounded Book" charset="0"/>
              </a:rPr>
              <a:t>Múltiples formas de </a:t>
            </a:r>
            <a:r>
              <a:rPr lang="es-CO" sz="1500" dirty="0" smtClean="0">
                <a:solidFill>
                  <a:srgbClr val="00AEEF"/>
                </a:solidFill>
                <a:latin typeface="Arial Rounded MT Bold" panose="020F0704030504030204" pitchFamily="34" charset="0"/>
                <a:ea typeface="Gotham Rounded Book" charset="0"/>
                <a:cs typeface="Gotham Rounded Book" charset="0"/>
              </a:rPr>
              <a:t>motivación</a:t>
            </a:r>
            <a:r>
              <a:rPr lang="es-CO" sz="1500" dirty="0" smtClean="0">
                <a:solidFill>
                  <a:srgbClr val="043C64"/>
                </a:solidFill>
                <a:latin typeface="Arial Rounded MT Bold" panose="020F0704030504030204" pitchFamily="34" charset="0"/>
                <a:ea typeface="Gotham Rounded Book" charset="0"/>
                <a:cs typeface="Gotham Rounded Book" charset="0"/>
              </a:rPr>
              <a:t> que le permitan a los estudiantes interesarse y participar.</a:t>
            </a:r>
          </a:p>
        </p:txBody>
      </p:sp>
    </p:spTree>
    <p:extLst>
      <p:ext uri="{BB962C8B-B14F-4D97-AF65-F5344CB8AC3E}">
        <p14:creationId xmlns:p14="http://schemas.microsoft.com/office/powerpoint/2010/main" val="770472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75264" y="674643"/>
            <a:ext cx="8099990" cy="555289"/>
          </a:xfrm>
        </p:spPr>
        <p:txBody>
          <a:bodyPr>
            <a:normAutofit/>
          </a:bodyPr>
          <a:lstStyle/>
          <a:p>
            <a:pPr algn="l"/>
            <a:r>
              <a:rPr lang="es-CO" sz="2000" b="1" dirty="0" smtClean="0">
                <a:solidFill>
                  <a:srgbClr val="0070C0"/>
                </a:solidFill>
                <a:latin typeface="+mj-lt"/>
              </a:rPr>
              <a:t>La Implementación del sistema de </a:t>
            </a:r>
            <a:r>
              <a:rPr lang="es-CO" sz="2000" b="1" dirty="0" smtClean="0">
                <a:solidFill>
                  <a:srgbClr val="0070C0"/>
                </a:solidFill>
                <a:latin typeface="+mj-lt"/>
              </a:rPr>
              <a:t>apoyos debe </a:t>
            </a:r>
            <a:r>
              <a:rPr lang="es-CO" sz="2000" b="1" dirty="0" smtClean="0">
                <a:solidFill>
                  <a:srgbClr val="0070C0"/>
                </a:solidFill>
                <a:latin typeface="+mj-lt"/>
              </a:rPr>
              <a:t>estar contemplado en el PIAR</a:t>
            </a:r>
            <a:endParaRPr lang="es-CO" sz="2000" b="1" dirty="0">
              <a:solidFill>
                <a:srgbClr val="0070C0"/>
              </a:solidFill>
              <a:latin typeface="+mj-lt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8398882"/>
              </p:ext>
            </p:extLst>
          </p:nvPr>
        </p:nvGraphicFramePr>
        <p:xfrm>
          <a:off x="1487489" y="1340769"/>
          <a:ext cx="9505055" cy="1120835"/>
        </p:xfrm>
        <a:graphic>
          <a:graphicData uri="http://schemas.openxmlformats.org/drawingml/2006/table">
            <a:tbl>
              <a:tblPr firstRow="1" firstCol="1" bandRow="1"/>
              <a:tblGrid>
                <a:gridCol w="311194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6323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4952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8034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30031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4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Plan Individual de Ajustes Razonables – PIAR –</a:t>
                      </a:r>
                      <a:endParaRPr lang="es-CO" sz="1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4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ANEXO </a:t>
                      </a:r>
                      <a:r>
                        <a:rPr lang="es-CO" sz="1400" b="1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2.</a:t>
                      </a:r>
                      <a:endParaRPr lang="es-CO" sz="1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61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000" b="1">
                          <a:effectLst/>
                          <a:latin typeface="Arial"/>
                          <a:ea typeface="Times New Roman"/>
                          <a:cs typeface="Calibri"/>
                        </a:rPr>
                        <a:t>Fecha de elaboración:  </a:t>
                      </a:r>
                      <a:r>
                        <a:rPr lang="es-CO" sz="1000" b="1">
                          <a:solidFill>
                            <a:srgbClr val="44546A"/>
                          </a:solidFill>
                          <a:effectLst/>
                          <a:latin typeface="Arial"/>
                          <a:ea typeface="Times New Roman"/>
                          <a:cs typeface="Calibri"/>
                        </a:rPr>
                        <a:t>DD/MM/AA</a:t>
                      </a:r>
                      <a:endParaRPr lang="es-CO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0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Institución educativa:</a:t>
                      </a:r>
                      <a:endParaRPr lang="es-CO" sz="1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000" b="1">
                          <a:effectLst/>
                          <a:latin typeface="Arial"/>
                          <a:ea typeface="Times New Roman"/>
                          <a:cs typeface="Calibri"/>
                        </a:rPr>
                        <a:t>Sede: </a:t>
                      </a:r>
                      <a:endParaRPr lang="es-CO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000" b="1">
                          <a:effectLst/>
                          <a:latin typeface="Arial"/>
                          <a:ea typeface="Times New Roman"/>
                          <a:cs typeface="Calibri"/>
                        </a:rPr>
                        <a:t>Jornada:</a:t>
                      </a:r>
                      <a:endParaRPr lang="es-CO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000" b="1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CO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31955">
                <a:tc gridSpan="4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0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Docentes que elaboran y cargo:</a:t>
                      </a:r>
                      <a:endParaRPr lang="es-CO" sz="1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997520"/>
              </p:ext>
            </p:extLst>
          </p:nvPr>
        </p:nvGraphicFramePr>
        <p:xfrm>
          <a:off x="1503501" y="2636913"/>
          <a:ext cx="9505056" cy="999853"/>
        </p:xfrm>
        <a:graphic>
          <a:graphicData uri="http://schemas.openxmlformats.org/drawingml/2006/table">
            <a:tbl>
              <a:tblPr firstRow="1" firstCol="1" bandRow="1"/>
              <a:tblGrid>
                <a:gridCol w="483970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66535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59695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DATOS DEL ESTUDIANTE</a:t>
                      </a:r>
                      <a:endParaRPr lang="es-CO" sz="9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83660" marR="836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07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b="1">
                          <a:effectLst/>
                          <a:latin typeface="Arial"/>
                          <a:ea typeface="Times New Roman"/>
                          <a:cs typeface="Calibri"/>
                        </a:rPr>
                        <a:t>Nombre del estudiante:</a:t>
                      </a:r>
                      <a:endParaRPr lang="es-CO" sz="9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83660" marR="836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b="1">
                          <a:effectLst/>
                          <a:latin typeface="Arial"/>
                          <a:ea typeface="Times New Roman"/>
                          <a:cs typeface="Calibri"/>
                        </a:rPr>
                        <a:t>Documento de Identificación: </a:t>
                      </a:r>
                      <a:endParaRPr lang="es-CO" sz="9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83660" marR="836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07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Edad:</a:t>
                      </a:r>
                      <a:endParaRPr lang="es-CO" sz="9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83660" marR="836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Grado:</a:t>
                      </a:r>
                      <a:endParaRPr lang="es-CO" sz="9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83660" marR="836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487488" y="3778587"/>
            <a:ext cx="222689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s-CO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CO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1. Características del Estudiante: </a:t>
            </a:r>
            <a:endParaRPr kumimoji="0" lang="es-C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9039384"/>
              </p:ext>
            </p:extLst>
          </p:nvPr>
        </p:nvGraphicFramePr>
        <p:xfrm>
          <a:off x="1487487" y="4178698"/>
          <a:ext cx="9601068" cy="2300605"/>
        </p:xfrm>
        <a:graphic>
          <a:graphicData uri="http://schemas.openxmlformats.org/drawingml/2006/table">
            <a:tbl>
              <a:tblPr firstRow="1" firstCol="1" bandRow="1"/>
              <a:tblGrid>
                <a:gridCol w="96010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76247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Calibri"/>
                        </a:rPr>
                        <a:t>Descripción general del estudiante con énfasis en gustos e intereses o aspectos que le desagradan, expectativas del estudiante y la familia.</a:t>
                      </a:r>
                      <a:endParaRPr lang="es-CO" sz="9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7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CO" sz="9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7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CO" sz="9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CO" sz="9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83697" marR="836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45342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Calibri"/>
                        </a:rPr>
                        <a:t>Descripción en términos de lo que hace, puede hacer o requiere apoyo el estudiante para favorecer su proceso educativo. </a:t>
                      </a:r>
                      <a:endParaRPr lang="es-CO" sz="9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Calibri"/>
                        </a:rPr>
                        <a:t>Indique las habilidades, competencias, cualidades, aprendizajes con las que cuenta el estudiante para el grado en el que fue matriculado.</a:t>
                      </a:r>
                      <a:endParaRPr lang="es-CO" sz="9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7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CO" sz="9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7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CO" sz="9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7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CO" sz="9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7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CO" sz="9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7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CO" sz="9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83697" marR="836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9" name="Rectángulo 1"/>
          <p:cNvSpPr/>
          <p:nvPr/>
        </p:nvSpPr>
        <p:spPr>
          <a:xfrm>
            <a:off x="272700" y="343665"/>
            <a:ext cx="68209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2400" b="1" dirty="0" smtClean="0">
                <a:solidFill>
                  <a:srgbClr val="043C64"/>
                </a:solidFill>
                <a:latin typeface="Arial Rounded MT Bold" panose="020F0704030504030204" pitchFamily="34" charset="0"/>
                <a:ea typeface="Gotham Rounded Book" charset="0"/>
                <a:cs typeface="Gotham Rounded Book" charset="0"/>
              </a:rPr>
              <a:t>Plan Individual de Ajustes Razonables - P</a:t>
            </a:r>
            <a:r>
              <a:rPr lang="es-CO" sz="2400" b="1" dirty="0" smtClean="0">
                <a:solidFill>
                  <a:srgbClr val="043C64"/>
                </a:solidFill>
                <a:latin typeface="Arial Rounded MT Bold" panose="020F0704030504030204" pitchFamily="34" charset="0"/>
                <a:ea typeface="Gotham Rounded Book" charset="0"/>
                <a:cs typeface="Gotham Rounded Book" charset="0"/>
              </a:rPr>
              <a:t>IAR</a:t>
            </a:r>
            <a:endParaRPr lang="es-CO" sz="2400" b="1" dirty="0">
              <a:solidFill>
                <a:srgbClr val="043C64"/>
              </a:solidFill>
              <a:latin typeface="Arial Rounded MT Bold" panose="020F0704030504030204" pitchFamily="34" charset="0"/>
              <a:ea typeface="Gotham Rounded Book" charset="0"/>
              <a:cs typeface="Gotham Rounded 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935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15413" y="332656"/>
            <a:ext cx="10515600" cy="5760640"/>
          </a:xfrm>
        </p:spPr>
        <p:txBody>
          <a:bodyPr/>
          <a:lstStyle/>
          <a:p>
            <a:pPr marL="342900" indent="-342900">
              <a:buAutoNum type="arabicPeriod" startAt="2"/>
            </a:pPr>
            <a:r>
              <a:rPr lang="es-CO" sz="1400" dirty="0" smtClean="0"/>
              <a:t>Ajustes </a:t>
            </a:r>
            <a:r>
              <a:rPr lang="es-CO" sz="1400" dirty="0"/>
              <a:t>Razonables</a:t>
            </a:r>
            <a:r>
              <a:rPr lang="es-CO" dirty="0" smtClean="0"/>
              <a:t>.</a:t>
            </a:r>
          </a:p>
          <a:p>
            <a:pPr marL="0" indent="0">
              <a:buNone/>
            </a:pPr>
            <a:endParaRPr lang="es-CO" dirty="0"/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392461"/>
              </p:ext>
            </p:extLst>
          </p:nvPr>
        </p:nvGraphicFramePr>
        <p:xfrm>
          <a:off x="911425" y="836713"/>
          <a:ext cx="10657183" cy="5189982"/>
        </p:xfrm>
        <a:graphic>
          <a:graphicData uri="http://schemas.openxmlformats.org/drawingml/2006/table">
            <a:tbl>
              <a:tblPr firstRow="1" firstCol="1" bandRow="1"/>
              <a:tblGrid>
                <a:gridCol w="105611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1223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8829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49627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296144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1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ÁREAS/APRENDIZAJES</a:t>
                      </a:r>
                      <a:endParaRPr lang="es-CO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016" marR="64016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OBJETIVOS/PROPÓSITOS</a:t>
                      </a:r>
                      <a:endParaRPr lang="es-CO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(Estas son para todo el grado, de acuerdo con los EBC y los DBA)</a:t>
                      </a:r>
                      <a:endParaRPr lang="es-CO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Primer trimestre</a:t>
                      </a:r>
                      <a:endParaRPr lang="es-CO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CO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016" marR="64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BARRERAS QUE SE EVIDENCIAN EN EL CONTEXTO SOBRE LAS QUE SE DEBEN TRABAJAR </a:t>
                      </a:r>
                      <a:endParaRPr lang="es-CO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016" marR="64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AJUSTES RAZONABLES</a:t>
                      </a:r>
                      <a:endParaRPr lang="es-CO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(Apoyos/estrategias)</a:t>
                      </a:r>
                      <a:endParaRPr lang="es-CO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016" marR="64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>
                          <a:effectLst/>
                          <a:latin typeface="Arial"/>
                          <a:ea typeface="Times New Roman"/>
                          <a:cs typeface="Calibri"/>
                        </a:rPr>
                        <a:t>EVALUACIÓN DE LOS AJUSTES</a:t>
                      </a:r>
                      <a:endParaRPr lang="es-CO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>
                          <a:effectLst/>
                          <a:latin typeface="Arial"/>
                          <a:ea typeface="Times New Roman"/>
                          <a:cs typeface="Calibri"/>
                        </a:rPr>
                        <a:t>(Dejar espacio para observaciones. Realizar seguimiento 3 veces en el año como mínimo- de acuerdo con la periodicidad establecida en el Sistema Institucional de Evaluación de los Estudiantes SIEE</a:t>
                      </a:r>
                      <a:endParaRPr lang="es-CO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016" marR="64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4929">
                <a:tc rowSpan="4"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1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Matemáticas</a:t>
                      </a:r>
                      <a:endParaRPr lang="es-CO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016" marR="64016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CO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016" marR="64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CO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016" marR="64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CO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016" marR="64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CO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CO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016" marR="64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492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CO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016" marR="64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CO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016" marR="64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6492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CO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016" marR="64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CO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016" marR="64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6492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CO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016" marR="64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 </a:t>
                      </a:r>
                      <a:endParaRPr lang="es-CO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016" marR="64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64929">
                <a:tc rowSpan="4"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1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Ciencias</a:t>
                      </a:r>
                      <a:endParaRPr lang="es-CO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016" marR="64016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CO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016" marR="64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CO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016" marR="64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CO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016" marR="64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CO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016" marR="64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6492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CO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016" marR="64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CO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016" marR="64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6492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CO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016" marR="64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CO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016" marR="64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6492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CO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016" marR="64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CO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016" marR="64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64929">
                <a:tc rowSpan="4"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1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Lenguaje</a:t>
                      </a:r>
                      <a:endParaRPr lang="es-CO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016" marR="64016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CO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016" marR="64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CO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016" marR="64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CO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016" marR="64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CO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016" marR="64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6492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CO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016" marR="64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CO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016" marR="64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6492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CO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016" marR="64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CO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016" marR="64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6492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CO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016" marR="64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CO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016" marR="64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164929">
                <a:tc rowSpan="5"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1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otras</a:t>
                      </a:r>
                      <a:endParaRPr lang="es-CO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016" marR="64016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Convivencia</a:t>
                      </a:r>
                      <a:endParaRPr lang="es-CO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016" marR="64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CO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016" marR="64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CO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016" marR="64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CO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016" marR="64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16492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Socialización</a:t>
                      </a:r>
                      <a:endParaRPr lang="es-CO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016" marR="64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CO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016" marR="64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16492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Participación</a:t>
                      </a:r>
                      <a:endParaRPr lang="es-CO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016" marR="64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CO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016" marR="64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16492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Autonomía</a:t>
                      </a:r>
                      <a:endParaRPr lang="es-CO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016" marR="64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CO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016" marR="64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16492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Autocontrol</a:t>
                      </a:r>
                      <a:endParaRPr lang="es-CO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016" marR="64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6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CO" sz="7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016" marR="64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2890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="" xmlns:a16="http://schemas.microsoft.com/office/drawing/2014/main" id="{628248BC-B07C-3E4D-969E-C48E1B405677}"/>
              </a:ext>
            </a:extLst>
          </p:cNvPr>
          <p:cNvSpPr/>
          <p:nvPr/>
        </p:nvSpPr>
        <p:spPr>
          <a:xfrm>
            <a:off x="-153824" y="-111095"/>
            <a:ext cx="12553771" cy="722119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3200" spc="300" dirty="0">
              <a:solidFill>
                <a:schemeClr val="bg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="" xmlns:a16="http://schemas.microsoft.com/office/drawing/2014/main" id="{BFFD71B3-0CCF-1B4C-9878-7B6C82398A9C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28197" y="2946702"/>
            <a:ext cx="2571750" cy="1039269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255"/>
          <a:stretch/>
        </p:blipFill>
        <p:spPr>
          <a:xfrm>
            <a:off x="460049" y="1193625"/>
            <a:ext cx="4662935" cy="4611756"/>
          </a:xfrm>
          <a:prstGeom prst="ellipse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5490612" y="2945505"/>
            <a:ext cx="411657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66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GRACIAS</a:t>
            </a:r>
            <a:endParaRPr lang="es-CO" sz="66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982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760</TotalTime>
  <Words>452</Words>
  <Application>Microsoft Office PowerPoint</Application>
  <PresentationFormat>Personalizado</PresentationFormat>
  <Paragraphs>124</Paragraphs>
  <Slides>6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Presentación de PowerPoint</vt:lpstr>
      <vt:lpstr>Presentación de PowerPoint</vt:lpstr>
      <vt:lpstr>Presentación de PowerPoint</vt:lpstr>
      <vt:lpstr>La Implementación del sistema de apoyos debe estar contemplado en el PIAR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MARÍA YOLANDA AGUILAR CUBILLOS</dc:creator>
  <cp:lastModifiedBy>MYAC</cp:lastModifiedBy>
  <cp:revision>65</cp:revision>
  <dcterms:created xsi:type="dcterms:W3CDTF">2018-06-26T15:32:54Z</dcterms:created>
  <dcterms:modified xsi:type="dcterms:W3CDTF">2019-08-20T03:02:34Z</dcterms:modified>
</cp:coreProperties>
</file>