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9D0D51-4435-BE62-0E25-9746146C1A27}" v="11" dt="2025-01-15T19:44:54.459"/>
    <p1510:client id="{DCE2C902-9AF9-425C-BE46-F30A848359A8}" v="79" dt="2025-01-15T19:36:54.19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1" autoAdjust="0"/>
  </p:normalViewPr>
  <p:slideViewPr>
    <p:cSldViewPr>
      <p:cViewPr>
        <p:scale>
          <a:sx n="100" d="100"/>
          <a:sy n="100" d="100"/>
        </p:scale>
        <p:origin x="876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Libro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Hoja1!$C$2</c:f>
              <c:strCache>
                <c:ptCount val="1"/>
                <c:pt idx="0">
                  <c:v>Indicadores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DB3-4FC4-B772-A6C6D720546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DB3-4FC4-B772-A6C6D72054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Hoja1!$B$3:$B$6</c:f>
              <c:strCache>
                <c:ptCount val="4"/>
                <c:pt idx="0">
                  <c:v>Mensual</c:v>
                </c:pt>
                <c:pt idx="1">
                  <c:v>Trimestral</c:v>
                </c:pt>
                <c:pt idx="2">
                  <c:v>Cuatrimestral</c:v>
                </c:pt>
                <c:pt idx="3">
                  <c:v>Semestral</c:v>
                </c:pt>
              </c:strCache>
            </c:strRef>
          </c:cat>
          <c:val>
            <c:numRef>
              <c:f>Hoja1!$C$3:$C$6</c:f>
              <c:numCache>
                <c:formatCode>General</c:formatCode>
                <c:ptCount val="4"/>
                <c:pt idx="0">
                  <c:v>23</c:v>
                </c:pt>
                <c:pt idx="1">
                  <c:v>42</c:v>
                </c:pt>
                <c:pt idx="2">
                  <c:v>2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4D-47F7-9725-807F046145EA}"/>
            </c:ext>
          </c:extLst>
        </c:ser>
        <c:ser>
          <c:idx val="1"/>
          <c:order val="1"/>
          <c:tx>
            <c:strRef>
              <c:f>Hoja1!$D$2</c:f>
              <c:strCache>
                <c:ptCount val="1"/>
                <c:pt idx="0">
                  <c:v>Reportados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3727-4B9E-B2D2-E81B082DB3F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3727-4B9E-B2D2-E81B082DB3F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727-4B9E-B2D2-E81B082DB3F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727-4B9E-B2D2-E81B082DB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Hoja1!$B$3:$B$6</c:f>
              <c:strCache>
                <c:ptCount val="4"/>
                <c:pt idx="0">
                  <c:v>Mensual</c:v>
                </c:pt>
                <c:pt idx="1">
                  <c:v>Trimestral</c:v>
                </c:pt>
                <c:pt idx="2">
                  <c:v>Cuatrimestral</c:v>
                </c:pt>
                <c:pt idx="3">
                  <c:v>Semestral</c:v>
                </c:pt>
              </c:strCache>
            </c:strRef>
          </c:cat>
          <c:val>
            <c:numRef>
              <c:f>Hoja1!$D$3:$D$6</c:f>
              <c:numCache>
                <c:formatCode>General</c:formatCode>
                <c:ptCount val="4"/>
                <c:pt idx="0">
                  <c:v>18</c:v>
                </c:pt>
                <c:pt idx="1">
                  <c:v>29</c:v>
                </c:pt>
                <c:pt idx="2">
                  <c:v>1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4D-47F7-9725-807F046145EA}"/>
            </c:ext>
          </c:extLst>
        </c:ser>
        <c:ser>
          <c:idx val="2"/>
          <c:order val="2"/>
          <c:tx>
            <c:strRef>
              <c:f>Hoja1!$E$2</c:f>
              <c:strCache>
                <c:ptCount val="1"/>
                <c:pt idx="0">
                  <c:v>Sin reporte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727-4B9E-B2D2-E81B082DB3F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727-4B9E-B2D2-E81B082DB3F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727-4B9E-B2D2-E81B082DB3F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727-4B9E-B2D2-E81B082DB3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Hoja1!$B$3:$B$6</c:f>
              <c:strCache>
                <c:ptCount val="4"/>
                <c:pt idx="0">
                  <c:v>Mensual</c:v>
                </c:pt>
                <c:pt idx="1">
                  <c:v>Trimestral</c:v>
                </c:pt>
                <c:pt idx="2">
                  <c:v>Cuatrimestral</c:v>
                </c:pt>
                <c:pt idx="3">
                  <c:v>Semestral</c:v>
                </c:pt>
              </c:strCache>
            </c:strRef>
          </c:cat>
          <c:val>
            <c:numRef>
              <c:f>Hoja1!$E$3:$E$6</c:f>
              <c:numCache>
                <c:formatCode>General</c:formatCode>
                <c:ptCount val="4"/>
                <c:pt idx="0">
                  <c:v>6</c:v>
                </c:pt>
                <c:pt idx="1">
                  <c:v>13</c:v>
                </c:pt>
                <c:pt idx="2">
                  <c:v>0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4D-47F7-9725-807F046145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1167023551"/>
        <c:axId val="1167022591"/>
      </c:barChart>
      <c:catAx>
        <c:axId val="11670235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67022591"/>
        <c:crosses val="autoZero"/>
        <c:auto val="1"/>
        <c:lblAlgn val="ctr"/>
        <c:lblOffset val="100"/>
        <c:noMultiLvlLbl val="0"/>
      </c:catAx>
      <c:valAx>
        <c:axId val="1167022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670235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solidFill>
            <a:srgbClr val="7030A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6AD8C-D567-4E16-97F8-E821C58F8412}" type="datetimeFigureOut">
              <a:rPr lang="es-CO" smtClean="0"/>
              <a:t>16/01/2025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5EE5B-0333-4E2C-8602-926DA0E60F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140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5EE5B-0333-4E2C-8602-926DA0E60F8B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6909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5EE5B-0333-4E2C-8602-926DA0E60F8B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238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D5EE5B-0333-4E2C-8602-926DA0E60F8B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36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761"/>
            <a:ext cx="3004185" cy="1341120"/>
          </a:xfrm>
          <a:custGeom>
            <a:avLst/>
            <a:gdLst/>
            <a:ahLst/>
            <a:cxnLst/>
            <a:rect l="l" t="t" r="r" b="b"/>
            <a:pathLst>
              <a:path w="3004185" h="1341120">
                <a:moveTo>
                  <a:pt x="0" y="1341119"/>
                </a:moveTo>
                <a:lnTo>
                  <a:pt x="3003804" y="1341119"/>
                </a:lnTo>
                <a:lnTo>
                  <a:pt x="3003804" y="0"/>
                </a:lnTo>
                <a:lnTo>
                  <a:pt x="0" y="0"/>
                </a:lnTo>
                <a:lnTo>
                  <a:pt x="0" y="1341119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8772" y="87248"/>
            <a:ext cx="2624455" cy="605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1.png"/><Relationship Id="rId7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6180" y="2242819"/>
            <a:ext cx="3299460" cy="28016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Informe</a:t>
            </a:r>
            <a:endParaRPr sz="4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4000" dirty="0">
                <a:solidFill>
                  <a:srgbClr val="FFFFFF"/>
                </a:solidFill>
                <a:latin typeface="Carlito"/>
                <a:cs typeface="Carlito"/>
              </a:rPr>
              <a:t>de </a:t>
            </a: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indicadores</a:t>
            </a:r>
            <a:endParaRPr sz="4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805"/>
              </a:spcBef>
            </a:pPr>
            <a:r>
              <a:rPr sz="4000" dirty="0">
                <a:solidFill>
                  <a:srgbClr val="FFFFFF"/>
                </a:solidFill>
                <a:latin typeface="Carlito"/>
                <a:cs typeface="Carlito"/>
              </a:rPr>
              <a:t>de </a:t>
            </a:r>
            <a:r>
              <a:rPr sz="4000" spc="-10" dirty="0">
                <a:solidFill>
                  <a:srgbClr val="FFFFFF"/>
                </a:solidFill>
                <a:latin typeface="Carlito"/>
                <a:cs typeface="Carlito"/>
              </a:rPr>
              <a:t>gestión</a:t>
            </a:r>
            <a:endParaRPr sz="4000" dirty="0">
              <a:latin typeface="Carlito"/>
              <a:cs typeface="Carlito"/>
            </a:endParaRPr>
          </a:p>
          <a:p>
            <a:pPr marL="720090" marR="5080">
              <a:lnSpc>
                <a:spcPct val="104400"/>
              </a:lnSpc>
              <a:spcBef>
                <a:spcPts val="660"/>
              </a:spcBef>
            </a:pPr>
            <a:r>
              <a:rPr sz="1600" dirty="0">
                <a:solidFill>
                  <a:srgbClr val="0D0D0D"/>
                </a:solidFill>
                <a:latin typeface="Verdana"/>
                <a:cs typeface="Verdana"/>
              </a:rPr>
              <a:t>Informe</a:t>
            </a:r>
            <a:r>
              <a:rPr sz="1600" spc="33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D0D0D"/>
                </a:solidFill>
                <a:latin typeface="Verdana"/>
                <a:cs typeface="Verdana"/>
              </a:rPr>
              <a:t>de</a:t>
            </a:r>
            <a:r>
              <a:rPr sz="1600" spc="-12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0D0D0D"/>
                </a:solidFill>
                <a:latin typeface="Verdana"/>
                <a:cs typeface="Verdana"/>
              </a:rPr>
              <a:t>alertas</a:t>
            </a:r>
            <a:r>
              <a:rPr sz="1600" spc="-80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D0D0D"/>
                </a:solidFill>
                <a:latin typeface="Verdana"/>
                <a:cs typeface="Verdana"/>
              </a:rPr>
              <a:t>de</a:t>
            </a:r>
            <a:r>
              <a:rPr sz="1600" spc="-12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spc="-25" dirty="0">
                <a:solidFill>
                  <a:srgbClr val="0D0D0D"/>
                </a:solidFill>
                <a:latin typeface="Verdana"/>
                <a:cs typeface="Verdana"/>
              </a:rPr>
              <a:t>los </a:t>
            </a:r>
            <a:r>
              <a:rPr sz="1600" dirty="0">
                <a:solidFill>
                  <a:srgbClr val="0D0D0D"/>
                </a:solidFill>
                <a:latin typeface="Verdana"/>
                <a:cs typeface="Verdana"/>
              </a:rPr>
              <a:t>indicadores</a:t>
            </a:r>
            <a:r>
              <a:rPr sz="1600" spc="10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dirty="0">
                <a:solidFill>
                  <a:srgbClr val="0D0D0D"/>
                </a:solidFill>
                <a:latin typeface="Verdana"/>
                <a:cs typeface="Verdana"/>
              </a:rPr>
              <a:t>de</a:t>
            </a:r>
            <a:r>
              <a:rPr sz="1600" spc="-3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600" spc="-10" dirty="0">
                <a:solidFill>
                  <a:srgbClr val="0D0D0D"/>
                </a:solidFill>
                <a:latin typeface="Verdana"/>
                <a:cs typeface="Verdana"/>
              </a:rPr>
              <a:t>gestión</a:t>
            </a:r>
            <a:endParaRPr sz="1600" dirty="0">
              <a:latin typeface="Verdana"/>
              <a:cs typeface="Verdana"/>
            </a:endParaRPr>
          </a:p>
          <a:p>
            <a:pPr marL="720090">
              <a:lnSpc>
                <a:spcPct val="100000"/>
              </a:lnSpc>
              <a:spcBef>
                <a:spcPts val="70"/>
              </a:spcBef>
            </a:pPr>
            <a:r>
              <a:rPr sz="1600" spc="-200" dirty="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lang="es-CO" sz="1600" spc="-200" dirty="0">
                <a:solidFill>
                  <a:srgbClr val="0D0D0D"/>
                </a:solidFill>
                <a:latin typeface="Verdana"/>
                <a:cs typeface="Verdana"/>
              </a:rPr>
              <a:t>I</a:t>
            </a:r>
            <a:r>
              <a:rPr sz="1600" spc="-100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lang="es-CO" sz="1600" spc="-100" dirty="0">
                <a:solidFill>
                  <a:srgbClr val="0D0D0D"/>
                </a:solidFill>
                <a:latin typeface="Verdana"/>
                <a:cs typeface="Verdana"/>
              </a:rPr>
              <a:t>semestre </a:t>
            </a:r>
            <a:r>
              <a:rPr sz="1600" spc="-20" dirty="0">
                <a:solidFill>
                  <a:srgbClr val="0D0D0D"/>
                </a:solidFill>
                <a:latin typeface="Verdana"/>
                <a:cs typeface="Verdana"/>
              </a:rPr>
              <a:t>2024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767" y="6012891"/>
            <a:ext cx="2854960" cy="498085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 marR="5080">
              <a:lnSpc>
                <a:spcPct val="119300"/>
              </a:lnSpc>
              <a:spcBef>
                <a:spcPts val="95"/>
              </a:spcBef>
            </a:pPr>
            <a:r>
              <a:rPr sz="1400" b="1" spc="-45" dirty="0" err="1">
                <a:solidFill>
                  <a:srgbClr val="0D0D0D"/>
                </a:solidFill>
                <a:latin typeface="Verdana"/>
                <a:cs typeface="Verdana"/>
              </a:rPr>
              <a:t>Oficina</a:t>
            </a:r>
            <a:r>
              <a:rPr sz="1400" b="1" spc="-80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400" b="1" spc="-70" dirty="0" err="1">
                <a:solidFill>
                  <a:srgbClr val="0D0D0D"/>
                </a:solidFill>
                <a:latin typeface="Verdana"/>
                <a:cs typeface="Verdana"/>
              </a:rPr>
              <a:t>Asesora</a:t>
            </a:r>
            <a:r>
              <a:rPr sz="1400" b="1" spc="-114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400" b="1" spc="-10" dirty="0">
                <a:solidFill>
                  <a:srgbClr val="0D0D0D"/>
                </a:solidFill>
                <a:latin typeface="Verdana"/>
                <a:cs typeface="Verdana"/>
              </a:rPr>
              <a:t>de</a:t>
            </a:r>
            <a:r>
              <a:rPr sz="1400" b="1" spc="-5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sz="1400" b="1" spc="-40" dirty="0" err="1">
                <a:solidFill>
                  <a:srgbClr val="0D0D0D"/>
                </a:solidFill>
                <a:latin typeface="Verdana"/>
                <a:cs typeface="Verdana"/>
              </a:rPr>
              <a:t>Planeación</a:t>
            </a:r>
            <a:r>
              <a:rPr sz="1400" b="1" spc="-40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lang="es-ES" sz="1400" b="1" spc="-40" dirty="0">
                <a:solidFill>
                  <a:srgbClr val="0D0D0D"/>
                </a:solidFill>
                <a:latin typeface="Verdana"/>
                <a:cs typeface="Verdana"/>
              </a:rPr>
              <a:t>Diciembre</a:t>
            </a:r>
            <a:r>
              <a:rPr sz="1400" spc="-90" dirty="0">
                <a:solidFill>
                  <a:srgbClr val="0D0D0D"/>
                </a:solidFill>
                <a:latin typeface="Verdana"/>
                <a:cs typeface="Verdana"/>
              </a:rPr>
              <a:t>,</a:t>
            </a:r>
            <a:r>
              <a:rPr sz="1400" spc="-125" dirty="0">
                <a:solidFill>
                  <a:srgbClr val="0D0D0D"/>
                </a:solidFill>
                <a:latin typeface="Verdana"/>
                <a:cs typeface="Verdana"/>
              </a:rPr>
              <a:t> </a:t>
            </a:r>
            <a:r>
              <a:rPr lang="es-ES" sz="1400" spc="-20">
                <a:solidFill>
                  <a:srgbClr val="0D0D0D"/>
                </a:solidFill>
                <a:latin typeface="Verdana"/>
                <a:cs typeface="Verdana"/>
              </a:rPr>
              <a:t>2024</a:t>
            </a:r>
            <a:endParaRPr lang="es-CO" sz="1400" spc="-20">
              <a:solidFill>
                <a:srgbClr val="0D0D0D"/>
              </a:solidFill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895088" y="2097023"/>
            <a:ext cx="6806565" cy="1962150"/>
            <a:chOff x="4895088" y="2097023"/>
            <a:chExt cx="6806565" cy="1962150"/>
          </a:xfrm>
        </p:grpSpPr>
        <p:sp>
          <p:nvSpPr>
            <p:cNvPr id="6" name="object 6"/>
            <p:cNvSpPr/>
            <p:nvPr/>
          </p:nvSpPr>
          <p:spPr>
            <a:xfrm>
              <a:off x="4986528" y="2097023"/>
              <a:ext cx="6623684" cy="1957070"/>
            </a:xfrm>
            <a:custGeom>
              <a:avLst/>
              <a:gdLst/>
              <a:ahLst/>
              <a:cxnLst/>
              <a:rect l="l" t="t" r="r" b="b"/>
              <a:pathLst>
                <a:path w="6623684" h="1957070">
                  <a:moveTo>
                    <a:pt x="100584" y="0"/>
                  </a:moveTo>
                  <a:lnTo>
                    <a:pt x="0" y="0"/>
                  </a:lnTo>
                  <a:lnTo>
                    <a:pt x="0" y="1956816"/>
                  </a:lnTo>
                  <a:lnTo>
                    <a:pt x="100584" y="1956816"/>
                  </a:lnTo>
                  <a:lnTo>
                    <a:pt x="100584" y="0"/>
                  </a:lnTo>
                  <a:close/>
                </a:path>
                <a:path w="6623684" h="1957070">
                  <a:moveTo>
                    <a:pt x="384048" y="958596"/>
                  </a:moveTo>
                  <a:lnTo>
                    <a:pt x="283464" y="958596"/>
                  </a:lnTo>
                  <a:lnTo>
                    <a:pt x="283464" y="1956816"/>
                  </a:lnTo>
                  <a:lnTo>
                    <a:pt x="384048" y="1956816"/>
                  </a:lnTo>
                  <a:lnTo>
                    <a:pt x="384048" y="958596"/>
                  </a:lnTo>
                  <a:close/>
                </a:path>
                <a:path w="6623684" h="1957070">
                  <a:moveTo>
                    <a:pt x="667512" y="1278636"/>
                  </a:moveTo>
                  <a:lnTo>
                    <a:pt x="566928" y="1278636"/>
                  </a:lnTo>
                  <a:lnTo>
                    <a:pt x="566928" y="1956816"/>
                  </a:lnTo>
                  <a:lnTo>
                    <a:pt x="667512" y="1956816"/>
                  </a:lnTo>
                  <a:lnTo>
                    <a:pt x="667512" y="1278636"/>
                  </a:lnTo>
                  <a:close/>
                </a:path>
                <a:path w="6623684" h="1957070">
                  <a:moveTo>
                    <a:pt x="950976" y="1318260"/>
                  </a:moveTo>
                  <a:lnTo>
                    <a:pt x="850392" y="1318260"/>
                  </a:lnTo>
                  <a:lnTo>
                    <a:pt x="850392" y="1956816"/>
                  </a:lnTo>
                  <a:lnTo>
                    <a:pt x="950976" y="1956816"/>
                  </a:lnTo>
                  <a:lnTo>
                    <a:pt x="950976" y="1318260"/>
                  </a:lnTo>
                  <a:close/>
                </a:path>
                <a:path w="6623684" h="1957070">
                  <a:moveTo>
                    <a:pt x="1234440" y="1438656"/>
                  </a:moveTo>
                  <a:lnTo>
                    <a:pt x="1133856" y="1438656"/>
                  </a:lnTo>
                  <a:lnTo>
                    <a:pt x="1133856" y="1956816"/>
                  </a:lnTo>
                  <a:lnTo>
                    <a:pt x="1234440" y="1956816"/>
                  </a:lnTo>
                  <a:lnTo>
                    <a:pt x="1234440" y="1438656"/>
                  </a:lnTo>
                  <a:close/>
                </a:path>
                <a:path w="6623684" h="1957070">
                  <a:moveTo>
                    <a:pt x="1517891" y="1597152"/>
                  </a:moveTo>
                  <a:lnTo>
                    <a:pt x="1417320" y="1597152"/>
                  </a:lnTo>
                  <a:lnTo>
                    <a:pt x="1417320" y="1956816"/>
                  </a:lnTo>
                  <a:lnTo>
                    <a:pt x="1517891" y="1956816"/>
                  </a:lnTo>
                  <a:lnTo>
                    <a:pt x="1517891" y="1597152"/>
                  </a:lnTo>
                  <a:close/>
                </a:path>
                <a:path w="6623684" h="1957070">
                  <a:moveTo>
                    <a:pt x="1801368" y="1717548"/>
                  </a:moveTo>
                  <a:lnTo>
                    <a:pt x="1700784" y="1717548"/>
                  </a:lnTo>
                  <a:lnTo>
                    <a:pt x="1700784" y="1956816"/>
                  </a:lnTo>
                  <a:lnTo>
                    <a:pt x="1801368" y="1956816"/>
                  </a:lnTo>
                  <a:lnTo>
                    <a:pt x="1801368" y="1717548"/>
                  </a:lnTo>
                  <a:close/>
                </a:path>
                <a:path w="6623684" h="1957070">
                  <a:moveTo>
                    <a:pt x="2086356" y="1717548"/>
                  </a:moveTo>
                  <a:lnTo>
                    <a:pt x="1985772" y="1717548"/>
                  </a:lnTo>
                  <a:lnTo>
                    <a:pt x="1985772" y="1956816"/>
                  </a:lnTo>
                  <a:lnTo>
                    <a:pt x="2086356" y="1956816"/>
                  </a:lnTo>
                  <a:lnTo>
                    <a:pt x="2086356" y="1717548"/>
                  </a:lnTo>
                  <a:close/>
                </a:path>
                <a:path w="6623684" h="1957070">
                  <a:moveTo>
                    <a:pt x="2369820" y="1757172"/>
                  </a:moveTo>
                  <a:lnTo>
                    <a:pt x="2269236" y="1757172"/>
                  </a:lnTo>
                  <a:lnTo>
                    <a:pt x="2269236" y="1956816"/>
                  </a:lnTo>
                  <a:lnTo>
                    <a:pt x="2369820" y="1956816"/>
                  </a:lnTo>
                  <a:lnTo>
                    <a:pt x="2369820" y="1757172"/>
                  </a:lnTo>
                  <a:close/>
                </a:path>
                <a:path w="6623684" h="1957070">
                  <a:moveTo>
                    <a:pt x="2653284" y="1796796"/>
                  </a:moveTo>
                  <a:lnTo>
                    <a:pt x="2552700" y="1796796"/>
                  </a:lnTo>
                  <a:lnTo>
                    <a:pt x="2552700" y="1956816"/>
                  </a:lnTo>
                  <a:lnTo>
                    <a:pt x="2653284" y="1956816"/>
                  </a:lnTo>
                  <a:lnTo>
                    <a:pt x="2653284" y="1796796"/>
                  </a:lnTo>
                  <a:close/>
                </a:path>
                <a:path w="6623684" h="1957070">
                  <a:moveTo>
                    <a:pt x="2936748" y="1796796"/>
                  </a:moveTo>
                  <a:lnTo>
                    <a:pt x="2836164" y="1796796"/>
                  </a:lnTo>
                  <a:lnTo>
                    <a:pt x="2836164" y="1956816"/>
                  </a:lnTo>
                  <a:lnTo>
                    <a:pt x="2936748" y="1956816"/>
                  </a:lnTo>
                  <a:lnTo>
                    <a:pt x="2936748" y="1796796"/>
                  </a:lnTo>
                  <a:close/>
                </a:path>
                <a:path w="6623684" h="1957070">
                  <a:moveTo>
                    <a:pt x="3220212" y="1796796"/>
                  </a:moveTo>
                  <a:lnTo>
                    <a:pt x="3119628" y="1796796"/>
                  </a:lnTo>
                  <a:lnTo>
                    <a:pt x="3119628" y="1956816"/>
                  </a:lnTo>
                  <a:lnTo>
                    <a:pt x="3220212" y="1956816"/>
                  </a:lnTo>
                  <a:lnTo>
                    <a:pt x="3220212" y="1796796"/>
                  </a:lnTo>
                  <a:close/>
                </a:path>
                <a:path w="6623684" h="1957070">
                  <a:moveTo>
                    <a:pt x="3503676" y="1796796"/>
                  </a:moveTo>
                  <a:lnTo>
                    <a:pt x="3403092" y="1796796"/>
                  </a:lnTo>
                  <a:lnTo>
                    <a:pt x="3403092" y="1956816"/>
                  </a:lnTo>
                  <a:lnTo>
                    <a:pt x="3503676" y="1956816"/>
                  </a:lnTo>
                  <a:lnTo>
                    <a:pt x="3503676" y="1796796"/>
                  </a:lnTo>
                  <a:close/>
                </a:path>
                <a:path w="6623684" h="1957070">
                  <a:moveTo>
                    <a:pt x="3787140" y="1796796"/>
                  </a:moveTo>
                  <a:lnTo>
                    <a:pt x="3686556" y="1796796"/>
                  </a:lnTo>
                  <a:lnTo>
                    <a:pt x="3686556" y="1956816"/>
                  </a:lnTo>
                  <a:lnTo>
                    <a:pt x="3787140" y="1956816"/>
                  </a:lnTo>
                  <a:lnTo>
                    <a:pt x="3787140" y="1796796"/>
                  </a:lnTo>
                  <a:close/>
                </a:path>
                <a:path w="6623684" h="1957070">
                  <a:moveTo>
                    <a:pt x="4070604" y="1837944"/>
                  </a:moveTo>
                  <a:lnTo>
                    <a:pt x="3970020" y="1837944"/>
                  </a:lnTo>
                  <a:lnTo>
                    <a:pt x="3970020" y="1956816"/>
                  </a:lnTo>
                  <a:lnTo>
                    <a:pt x="4070604" y="1956816"/>
                  </a:lnTo>
                  <a:lnTo>
                    <a:pt x="4070604" y="1837944"/>
                  </a:lnTo>
                  <a:close/>
                </a:path>
                <a:path w="6623684" h="1957070">
                  <a:moveTo>
                    <a:pt x="4354068" y="1837944"/>
                  </a:moveTo>
                  <a:lnTo>
                    <a:pt x="4253484" y="1837944"/>
                  </a:lnTo>
                  <a:lnTo>
                    <a:pt x="4253484" y="1956816"/>
                  </a:lnTo>
                  <a:lnTo>
                    <a:pt x="4354068" y="1956816"/>
                  </a:lnTo>
                  <a:lnTo>
                    <a:pt x="4354068" y="1837944"/>
                  </a:lnTo>
                  <a:close/>
                </a:path>
                <a:path w="6623684" h="1957070">
                  <a:moveTo>
                    <a:pt x="4637532" y="1837944"/>
                  </a:moveTo>
                  <a:lnTo>
                    <a:pt x="4536948" y="1837944"/>
                  </a:lnTo>
                  <a:lnTo>
                    <a:pt x="4536948" y="1956816"/>
                  </a:lnTo>
                  <a:lnTo>
                    <a:pt x="4637532" y="1956816"/>
                  </a:lnTo>
                  <a:lnTo>
                    <a:pt x="4637532" y="1837944"/>
                  </a:lnTo>
                  <a:close/>
                </a:path>
                <a:path w="6623684" h="1957070">
                  <a:moveTo>
                    <a:pt x="4920996" y="1837944"/>
                  </a:moveTo>
                  <a:lnTo>
                    <a:pt x="4820412" y="1837944"/>
                  </a:lnTo>
                  <a:lnTo>
                    <a:pt x="4820412" y="1956816"/>
                  </a:lnTo>
                  <a:lnTo>
                    <a:pt x="4920996" y="1956816"/>
                  </a:lnTo>
                  <a:lnTo>
                    <a:pt x="4920996" y="1837944"/>
                  </a:lnTo>
                  <a:close/>
                </a:path>
                <a:path w="6623684" h="1957070">
                  <a:moveTo>
                    <a:pt x="5205984" y="1837944"/>
                  </a:moveTo>
                  <a:lnTo>
                    <a:pt x="5105400" y="1837944"/>
                  </a:lnTo>
                  <a:lnTo>
                    <a:pt x="5105400" y="1956816"/>
                  </a:lnTo>
                  <a:lnTo>
                    <a:pt x="5205984" y="1956816"/>
                  </a:lnTo>
                  <a:lnTo>
                    <a:pt x="5205984" y="1837944"/>
                  </a:lnTo>
                  <a:close/>
                </a:path>
                <a:path w="6623684" h="1957070">
                  <a:moveTo>
                    <a:pt x="5489448" y="1837944"/>
                  </a:moveTo>
                  <a:lnTo>
                    <a:pt x="5388864" y="1837944"/>
                  </a:lnTo>
                  <a:lnTo>
                    <a:pt x="5388864" y="1956816"/>
                  </a:lnTo>
                  <a:lnTo>
                    <a:pt x="5489448" y="1956816"/>
                  </a:lnTo>
                  <a:lnTo>
                    <a:pt x="5489448" y="1837944"/>
                  </a:lnTo>
                  <a:close/>
                </a:path>
                <a:path w="6623684" h="1957070">
                  <a:moveTo>
                    <a:pt x="5772912" y="1837944"/>
                  </a:moveTo>
                  <a:lnTo>
                    <a:pt x="5672328" y="1837944"/>
                  </a:lnTo>
                  <a:lnTo>
                    <a:pt x="5672328" y="1956816"/>
                  </a:lnTo>
                  <a:lnTo>
                    <a:pt x="5772912" y="1956816"/>
                  </a:lnTo>
                  <a:lnTo>
                    <a:pt x="5772912" y="1837944"/>
                  </a:lnTo>
                  <a:close/>
                </a:path>
                <a:path w="6623684" h="1957070">
                  <a:moveTo>
                    <a:pt x="6056376" y="1837944"/>
                  </a:moveTo>
                  <a:lnTo>
                    <a:pt x="5955792" y="1837944"/>
                  </a:lnTo>
                  <a:lnTo>
                    <a:pt x="5955792" y="1956816"/>
                  </a:lnTo>
                  <a:lnTo>
                    <a:pt x="6056376" y="1956816"/>
                  </a:lnTo>
                  <a:lnTo>
                    <a:pt x="6056376" y="1837944"/>
                  </a:lnTo>
                  <a:close/>
                </a:path>
                <a:path w="6623684" h="1957070">
                  <a:moveTo>
                    <a:pt x="6339840" y="1877568"/>
                  </a:moveTo>
                  <a:lnTo>
                    <a:pt x="6239256" y="1877568"/>
                  </a:lnTo>
                  <a:lnTo>
                    <a:pt x="6239256" y="1956816"/>
                  </a:lnTo>
                  <a:lnTo>
                    <a:pt x="6339840" y="1956816"/>
                  </a:lnTo>
                  <a:lnTo>
                    <a:pt x="6339840" y="1877568"/>
                  </a:lnTo>
                  <a:close/>
                </a:path>
                <a:path w="6623684" h="1957070">
                  <a:moveTo>
                    <a:pt x="6623304" y="1917192"/>
                  </a:moveTo>
                  <a:lnTo>
                    <a:pt x="6522720" y="1917192"/>
                  </a:lnTo>
                  <a:lnTo>
                    <a:pt x="6522720" y="1956816"/>
                  </a:lnTo>
                  <a:lnTo>
                    <a:pt x="6623304" y="1956816"/>
                  </a:lnTo>
                  <a:lnTo>
                    <a:pt x="6623304" y="1917192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895088" y="4053839"/>
              <a:ext cx="6806565" cy="0"/>
            </a:xfrm>
            <a:custGeom>
              <a:avLst/>
              <a:gdLst/>
              <a:ahLst/>
              <a:cxnLst/>
              <a:rect l="l" t="t" r="r" b="b"/>
              <a:pathLst>
                <a:path w="6806565">
                  <a:moveTo>
                    <a:pt x="0" y="0"/>
                  </a:moveTo>
                  <a:lnTo>
                    <a:pt x="6806184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953380" y="1849627"/>
            <a:ext cx="1689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5" dirty="0">
                <a:solidFill>
                  <a:srgbClr val="7E7E7E"/>
                </a:solidFill>
                <a:latin typeface="Carlito"/>
                <a:cs typeface="Carlito"/>
              </a:rPr>
              <a:t>49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36845" y="2808224"/>
            <a:ext cx="1689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5" dirty="0">
                <a:solidFill>
                  <a:srgbClr val="7E7E7E"/>
                </a:solidFill>
                <a:latin typeface="Carlito"/>
                <a:cs typeface="Carlito"/>
              </a:rPr>
              <a:t>25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20690" y="3128010"/>
            <a:ext cx="1689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5" dirty="0">
                <a:solidFill>
                  <a:srgbClr val="7E7E7E"/>
                </a:solidFill>
                <a:latin typeface="Carlito"/>
                <a:cs typeface="Carlito"/>
              </a:rPr>
              <a:t>17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04408" y="3167888"/>
            <a:ext cx="1689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5" dirty="0">
                <a:solidFill>
                  <a:srgbClr val="7E7E7E"/>
                </a:solidFill>
                <a:latin typeface="Carlito"/>
                <a:cs typeface="Carlito"/>
              </a:rPr>
              <a:t>16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87871" y="3287648"/>
            <a:ext cx="1689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25" dirty="0">
                <a:solidFill>
                  <a:srgbClr val="7E7E7E"/>
                </a:solidFill>
                <a:latin typeface="Carlito"/>
                <a:cs typeface="Carlito"/>
              </a:rPr>
              <a:t>13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406641" y="3447414"/>
            <a:ext cx="9652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9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90106" y="3567176"/>
            <a:ext cx="38036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5910" algn="l"/>
              </a:tabLst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6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6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57668" y="3607053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5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41132" y="3647059"/>
            <a:ext cx="123126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910" algn="l"/>
                <a:tab pos="579755" algn="l"/>
                <a:tab pos="863600" algn="l"/>
                <a:tab pos="1146810" algn="l"/>
              </a:tabLst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4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4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60" dirty="0">
                <a:solidFill>
                  <a:srgbClr val="7E7E7E"/>
                </a:solidFill>
                <a:latin typeface="Carlito"/>
                <a:cs typeface="Carlito"/>
              </a:rPr>
              <a:t>4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4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4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59342" y="3686632"/>
            <a:ext cx="2082164" cy="194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5910" algn="l"/>
                <a:tab pos="579755" algn="l"/>
                <a:tab pos="863600" algn="l"/>
                <a:tab pos="1146810" algn="l"/>
                <a:tab pos="1430655" algn="l"/>
                <a:tab pos="1713864" algn="l"/>
                <a:tab pos="1997710" algn="l"/>
              </a:tabLst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6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r>
              <a:rPr sz="1100" b="1" dirty="0">
                <a:solidFill>
                  <a:srgbClr val="7E7E7E"/>
                </a:solidFill>
                <a:latin typeface="Carlito"/>
                <a:cs typeface="Carlito"/>
              </a:rPr>
              <a:t>	</a:t>
            </a: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3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228578" y="3727196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2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512042" y="3767073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7E7E7E"/>
                </a:solidFill>
                <a:latin typeface="Carlito"/>
                <a:cs typeface="Carlito"/>
              </a:rPr>
              <a:t>1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718684" y="3960114"/>
            <a:ext cx="8382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50" dirty="0">
                <a:solidFill>
                  <a:srgbClr val="585858"/>
                </a:solidFill>
                <a:latin typeface="Carlito"/>
                <a:cs typeface="Carlito"/>
              </a:rPr>
              <a:t>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660772" y="3560826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10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660772" y="3161157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20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60772" y="2761615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30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60772" y="2362327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40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660772" y="1962658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50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60772" y="1563370"/>
            <a:ext cx="14160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60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977383" y="4141485"/>
            <a:ext cx="139700" cy="12280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Calidad</a:t>
            </a:r>
            <a:r>
              <a:rPr sz="9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Educativa</a:t>
            </a:r>
            <a:r>
              <a:rPr sz="9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Integral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260847" y="4115830"/>
            <a:ext cx="139700" cy="12280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Calidad</a:t>
            </a:r>
            <a:r>
              <a:rPr sz="900" spc="-3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Educativa</a:t>
            </a:r>
            <a:r>
              <a:rPr sz="9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Integral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44692" y="4116215"/>
            <a:ext cx="139700" cy="8001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Talento</a:t>
            </a:r>
            <a:r>
              <a:rPr sz="900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Humano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28410" y="4115477"/>
            <a:ext cx="139700" cy="10655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Acceso</a:t>
            </a:r>
            <a:r>
              <a:rPr sz="9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Y</a:t>
            </a:r>
            <a:r>
              <a:rPr sz="900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Permanencia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111875" y="4115428"/>
            <a:ext cx="139700" cy="14001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Articulación</a:t>
            </a:r>
            <a:r>
              <a:rPr sz="900" spc="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Interinstitucional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395592" y="4115417"/>
            <a:ext cx="139700" cy="88963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Financiera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79056" y="4140958"/>
            <a:ext cx="139700" cy="10883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Administrativa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962902" y="4141237"/>
            <a:ext cx="139700" cy="96646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Control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Disciplinario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46366" y="4115388"/>
            <a:ext cx="139700" cy="15367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Servicio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Integral A La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Ciudadanía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530083" y="4116411"/>
            <a:ext cx="139700" cy="12795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Comunicación</a:t>
            </a:r>
            <a:r>
              <a:rPr sz="900" spc="6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Institucional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813929" y="4114857"/>
            <a:ext cx="139700" cy="976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Documental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97392" y="4115517"/>
            <a:ext cx="139700" cy="135445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Gobierno</a:t>
            </a:r>
            <a:r>
              <a:rPr sz="900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Y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Seguridad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 Digital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381110" y="4115798"/>
            <a:ext cx="139700" cy="9258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Educación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Inclusiva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664575" y="4116683"/>
            <a:ext cx="139700" cy="14725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Fortalecimiento</a:t>
            </a:r>
            <a:r>
              <a:rPr sz="900" spc="5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Organizacional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948293" y="4114965"/>
            <a:ext cx="139700" cy="89026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Ambiental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231756" y="4114766"/>
            <a:ext cx="139700" cy="9518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Contractual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9515602" y="4115744"/>
            <a:ext cx="139700" cy="76136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Jurídica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799319" y="4115894"/>
            <a:ext cx="777240" cy="163448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502284">
              <a:lnSpc>
                <a:spcPts val="955"/>
              </a:lnSpc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Participación</a:t>
            </a:r>
            <a:r>
              <a:rPr sz="900" spc="7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Ciudadana</a:t>
            </a:r>
            <a:endParaRPr sz="900">
              <a:latin typeface="Carlito"/>
              <a:cs typeface="Carlito"/>
            </a:endParaRPr>
          </a:p>
          <a:p>
            <a:pPr marL="12700" marR="5080" algn="ctr">
              <a:lnSpc>
                <a:spcPct val="101800"/>
              </a:lnSpc>
              <a:spcBef>
                <a:spcPts val="580"/>
              </a:spcBef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Inspección</a:t>
            </a:r>
            <a:r>
              <a:rPr sz="900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Y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 Vigilancia</a:t>
            </a:r>
            <a:r>
              <a:rPr sz="900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Del</a:t>
            </a:r>
            <a:r>
              <a:rPr sz="900" spc="-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Servicio</a:t>
            </a:r>
            <a:r>
              <a:rPr sz="900" spc="50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Educativo</a:t>
            </a:r>
            <a:endParaRPr sz="900">
              <a:latin typeface="Carlito"/>
              <a:cs typeface="Carlito"/>
            </a:endParaRPr>
          </a:p>
          <a:p>
            <a:pPr marL="28575" marR="5080" algn="ctr">
              <a:lnSpc>
                <a:spcPct val="101800"/>
              </a:lnSpc>
              <a:spcBef>
                <a:spcPts val="40"/>
              </a:spcBef>
            </a:pP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Seguimiento</a:t>
            </a:r>
            <a:r>
              <a:rPr sz="900" spc="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Y</a:t>
            </a:r>
            <a:r>
              <a:rPr sz="900" spc="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Autoevaluación</a:t>
            </a:r>
            <a:r>
              <a:rPr sz="900" spc="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Del</a:t>
            </a:r>
            <a:r>
              <a:rPr sz="900" spc="50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Desempeño</a:t>
            </a:r>
            <a:r>
              <a:rPr sz="900" spc="-5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Institucional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650092" y="4115468"/>
            <a:ext cx="139700" cy="12306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Evaluación</a:t>
            </a:r>
            <a:r>
              <a:rPr sz="900" spc="-4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Independiente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10933810" y="4115899"/>
            <a:ext cx="139700" cy="12376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2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Del</a:t>
            </a:r>
            <a:r>
              <a:rPr sz="900" spc="-2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Conocimiento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1217275" y="4115875"/>
            <a:ext cx="139700" cy="10687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Planeacion</a:t>
            </a:r>
            <a:r>
              <a:rPr sz="900" spc="-5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Estrategica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1500992" y="4115049"/>
            <a:ext cx="139700" cy="108839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900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900" spc="-10" dirty="0">
                <a:solidFill>
                  <a:srgbClr val="585858"/>
                </a:solidFill>
                <a:latin typeface="Carlito"/>
                <a:cs typeface="Carlito"/>
              </a:rPr>
              <a:t>Administrativa</a:t>
            </a:r>
            <a:endParaRPr sz="900">
              <a:latin typeface="Carlito"/>
              <a:cs typeface="Carlito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282054" y="1196416"/>
            <a:ext cx="386461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585858"/>
                </a:solidFill>
                <a:latin typeface="Carlito"/>
                <a:cs typeface="Carlito"/>
              </a:rPr>
              <a:t>Número</a:t>
            </a:r>
            <a:r>
              <a:rPr sz="1800" b="1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rlito"/>
                <a:cs typeface="Carlito"/>
              </a:rPr>
              <a:t>de</a:t>
            </a:r>
            <a:r>
              <a:rPr sz="1800" b="1" spc="-3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rlito"/>
                <a:cs typeface="Carlito"/>
              </a:rPr>
              <a:t>Indicadores</a:t>
            </a:r>
            <a:r>
              <a:rPr sz="1800" b="1" spc="-50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585858"/>
                </a:solidFill>
                <a:latin typeface="Carlito"/>
                <a:cs typeface="Carlito"/>
              </a:rPr>
              <a:t>Gestión</a:t>
            </a:r>
            <a:r>
              <a:rPr sz="1800" b="1" spc="-45" dirty="0">
                <a:solidFill>
                  <a:srgbClr val="585858"/>
                </a:solidFill>
                <a:latin typeface="Carlito"/>
                <a:cs typeface="Carlito"/>
              </a:rPr>
              <a:t> </a:t>
            </a:r>
            <a:r>
              <a:rPr sz="1800" b="1" spc="-10" dirty="0">
                <a:solidFill>
                  <a:srgbClr val="585858"/>
                </a:solidFill>
                <a:latin typeface="Carlito"/>
                <a:cs typeface="Carlito"/>
              </a:rPr>
              <a:t>vigentes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7338"/>
            <a:ext cx="3021330" cy="1106805"/>
          </a:xfrm>
          <a:custGeom>
            <a:avLst/>
            <a:gdLst/>
            <a:ahLst/>
            <a:cxnLst/>
            <a:rect l="l" t="t" r="r" b="b"/>
            <a:pathLst>
              <a:path w="3021330" h="1106805">
                <a:moveTo>
                  <a:pt x="0" y="1106423"/>
                </a:moveTo>
                <a:lnTo>
                  <a:pt x="3021330" y="1106423"/>
                </a:lnTo>
                <a:lnTo>
                  <a:pt x="3021330" y="0"/>
                </a:lnTo>
                <a:lnTo>
                  <a:pt x="0" y="0"/>
                </a:lnTo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17093" y="127253"/>
            <a:ext cx="2368550" cy="8750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ts val="1730"/>
              </a:lnSpc>
              <a:spcBef>
                <a:spcPts val="310"/>
              </a:spcBef>
            </a:pPr>
            <a:r>
              <a:rPr sz="1600" b="1" spc="-40" dirty="0">
                <a:latin typeface="Trebuchet MS"/>
                <a:cs typeface="Trebuchet MS"/>
              </a:rPr>
              <a:t>Boletín</a:t>
            </a:r>
            <a:r>
              <a:rPr sz="1600" b="1" spc="-114" dirty="0">
                <a:latin typeface="Trebuchet MS"/>
                <a:cs typeface="Trebuchet MS"/>
              </a:rPr>
              <a:t> </a:t>
            </a:r>
            <a:r>
              <a:rPr sz="1600" b="1" spc="-30" dirty="0">
                <a:latin typeface="Trebuchet MS"/>
                <a:cs typeface="Trebuchet MS"/>
              </a:rPr>
              <a:t>de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Indicadores</a:t>
            </a:r>
            <a:r>
              <a:rPr sz="1600" b="1" spc="-125" dirty="0">
                <a:latin typeface="Trebuchet MS"/>
                <a:cs typeface="Trebuchet MS"/>
              </a:rPr>
              <a:t> </a:t>
            </a:r>
            <a:r>
              <a:rPr sz="1600" b="1" spc="-25" dirty="0">
                <a:latin typeface="Trebuchet MS"/>
                <a:cs typeface="Trebuchet MS"/>
              </a:rPr>
              <a:t>de </a:t>
            </a:r>
            <a:r>
              <a:rPr sz="1600" b="1" spc="-10" dirty="0">
                <a:latin typeface="Trebuchet MS"/>
                <a:cs typeface="Trebuchet MS"/>
              </a:rPr>
              <a:t>Gestión</a:t>
            </a:r>
            <a:endParaRPr sz="1600" dirty="0">
              <a:latin typeface="Trebuchet MS"/>
              <a:cs typeface="Trebuchet MS"/>
            </a:endParaRPr>
          </a:p>
          <a:p>
            <a:pPr algn="ctr">
              <a:lnSpc>
                <a:spcPts val="1420"/>
              </a:lnSpc>
            </a:pPr>
            <a:r>
              <a:rPr sz="1400" spc="-30" dirty="0">
                <a:latin typeface="Trebuchet MS"/>
                <a:cs typeface="Trebuchet MS"/>
              </a:rPr>
              <a:t>I</a:t>
            </a:r>
            <a:r>
              <a:rPr lang="es-CO" sz="1400" spc="-114" dirty="0">
                <a:latin typeface="Trebuchet MS"/>
                <a:cs typeface="Trebuchet MS"/>
              </a:rPr>
              <a:t>I </a:t>
            </a:r>
            <a:r>
              <a:rPr lang="es-CO" sz="1400" spc="-60" dirty="0">
                <a:latin typeface="Trebuchet MS"/>
                <a:cs typeface="Trebuchet MS"/>
              </a:rPr>
              <a:t>semestre</a:t>
            </a:r>
            <a:r>
              <a:rPr sz="1400" spc="-120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  <a:p>
            <a:pPr marL="1270" algn="ctr">
              <a:lnSpc>
                <a:spcPts val="1595"/>
              </a:lnSpc>
            </a:pPr>
            <a:r>
              <a:rPr lang="es-CO" sz="1400" spc="-25" dirty="0">
                <a:latin typeface="Trebuchet MS"/>
                <a:cs typeface="Trebuchet MS"/>
              </a:rPr>
              <a:t>Julio a Diciembre de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015805" y="-1968"/>
            <a:ext cx="9181465" cy="1721485"/>
            <a:chOff x="3015805" y="-1968"/>
            <a:chExt cx="9181465" cy="172148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37331" y="7619"/>
              <a:ext cx="9154668" cy="110794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032632" y="2793"/>
              <a:ext cx="9159875" cy="1117600"/>
            </a:xfrm>
            <a:custGeom>
              <a:avLst/>
              <a:gdLst/>
              <a:ahLst/>
              <a:cxnLst/>
              <a:rect l="l" t="t" r="r" b="b"/>
              <a:pathLst>
                <a:path w="9159875" h="1117600">
                  <a:moveTo>
                    <a:pt x="0" y="1117472"/>
                  </a:moveTo>
                  <a:lnTo>
                    <a:pt x="9159367" y="1117472"/>
                  </a:lnTo>
                </a:path>
                <a:path w="9159875" h="1117600">
                  <a:moveTo>
                    <a:pt x="9159367" y="0"/>
                  </a:moveTo>
                  <a:lnTo>
                    <a:pt x="0" y="0"/>
                  </a:lnTo>
                  <a:lnTo>
                    <a:pt x="0" y="1117472"/>
                  </a:lnTo>
                </a:path>
              </a:pathLst>
            </a:custGeom>
            <a:ln w="9525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020567" y="1159763"/>
              <a:ext cx="8987155" cy="554990"/>
            </a:xfrm>
            <a:custGeom>
              <a:avLst/>
              <a:gdLst/>
              <a:ahLst/>
              <a:cxnLst/>
              <a:rect l="l" t="t" r="r" b="b"/>
              <a:pathLst>
                <a:path w="8987155" h="554989">
                  <a:moveTo>
                    <a:pt x="0" y="554736"/>
                  </a:moveTo>
                  <a:lnTo>
                    <a:pt x="8987028" y="554736"/>
                  </a:lnTo>
                  <a:lnTo>
                    <a:pt x="8987028" y="0"/>
                  </a:lnTo>
                  <a:lnTo>
                    <a:pt x="0" y="0"/>
                  </a:lnTo>
                  <a:lnTo>
                    <a:pt x="0" y="554736"/>
                  </a:lnTo>
                  <a:close/>
                </a:path>
              </a:pathLst>
            </a:custGeom>
            <a:ln w="9525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13728" y="4974491"/>
            <a:ext cx="2475928" cy="773930"/>
          </a:xfrm>
          <a:prstGeom prst="rect">
            <a:avLst/>
          </a:prstGeom>
          <a:ln w="9525">
            <a:solidFill>
              <a:srgbClr val="155F82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 algn="l">
              <a:lnSpc>
                <a:spcPct val="100000"/>
              </a:lnSpc>
              <a:spcBef>
                <a:spcPts val="275"/>
              </a:spcBef>
            </a:pPr>
            <a:r>
              <a:rPr lang="es-CO" sz="1200" spc="-80" dirty="0">
                <a:solidFill>
                  <a:srgbClr val="155F82"/>
                </a:solidFill>
                <a:latin typeface="Trebuchet MS"/>
                <a:cs typeface="Trebuchet MS"/>
              </a:rPr>
              <a:t>15</a:t>
            </a:r>
            <a:r>
              <a:rPr sz="1200" spc="-8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 err="1">
                <a:solidFill>
                  <a:srgbClr val="155F82"/>
                </a:solidFill>
                <a:latin typeface="Trebuchet MS"/>
                <a:cs typeface="Trebuchet MS"/>
              </a:rPr>
              <a:t>los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2</a:t>
            </a:r>
            <a:r>
              <a:rPr lang="es-ES" sz="1200" dirty="0">
                <a:solidFill>
                  <a:srgbClr val="155F82"/>
                </a:solidFill>
                <a:latin typeface="Trebuchet MS"/>
                <a:cs typeface="Trebuchet MS"/>
              </a:rPr>
              <a:t>0</a:t>
            </a:r>
            <a:r>
              <a:rPr sz="1200" spc="-8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 err="1">
                <a:solidFill>
                  <a:srgbClr val="155F82"/>
                </a:solidFill>
                <a:latin typeface="Trebuchet MS"/>
                <a:cs typeface="Trebuchet MS"/>
              </a:rPr>
              <a:t>procesos</a:t>
            </a:r>
            <a:r>
              <a:rPr lang="es-ES" sz="1200" dirty="0">
                <a:solidFill>
                  <a:srgbClr val="155F82"/>
                </a:solidFill>
                <a:latin typeface="Trebuchet MS"/>
                <a:cs typeface="Trebuchet MS"/>
              </a:rPr>
              <a:t> que debían ser reportados para segundo semestre</a:t>
            </a:r>
            <a:r>
              <a:rPr sz="1200" spc="-5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 err="1">
                <a:solidFill>
                  <a:srgbClr val="155F82"/>
                </a:solidFill>
                <a:latin typeface="Trebuchet MS"/>
                <a:cs typeface="Trebuchet MS"/>
              </a:rPr>
              <a:t>presentan</a:t>
            </a:r>
            <a:r>
              <a:rPr lang="es-ES" sz="1200" spc="-1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endParaRPr sz="1200" dirty="0">
              <a:latin typeface="Trebuchet MS"/>
              <a:cs typeface="Trebuchet MS"/>
            </a:endParaRPr>
          </a:p>
          <a:p>
            <a:pPr marL="91440" algn="l">
              <a:lnSpc>
                <a:spcPct val="100000"/>
              </a:lnSpc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sin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 err="1">
                <a:solidFill>
                  <a:srgbClr val="155F82"/>
                </a:solidFill>
                <a:latin typeface="Trebuchet MS"/>
                <a:cs typeface="Trebuchet MS"/>
              </a:rPr>
              <a:t>reporte</a:t>
            </a:r>
            <a:r>
              <a:rPr lang="es-ES" sz="1200" spc="-10" dirty="0">
                <a:solidFill>
                  <a:srgbClr val="155F82"/>
                </a:solidFill>
                <a:latin typeface="Trebuchet MS"/>
                <a:cs typeface="Trebuchet MS"/>
              </a:rPr>
              <a:t>.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97048" y="3759009"/>
            <a:ext cx="2717800" cy="277495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316230">
              <a:lnSpc>
                <a:spcPct val="100000"/>
              </a:lnSpc>
              <a:spcBef>
                <a:spcPts val="265"/>
              </a:spcBef>
            </a:pPr>
            <a:r>
              <a:rPr sz="1200" b="1" spc="-20" dirty="0">
                <a:solidFill>
                  <a:srgbClr val="FFFFFF"/>
                </a:solidFill>
                <a:latin typeface="Trebuchet MS"/>
                <a:cs typeface="Trebuchet MS"/>
              </a:rPr>
              <a:t>Articulación</a:t>
            </a:r>
            <a:r>
              <a:rPr sz="1200" b="1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interinstitucional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193929" y="6573393"/>
            <a:ext cx="167005" cy="161290"/>
            <a:chOff x="193929" y="6573393"/>
            <a:chExt cx="167005" cy="161290"/>
          </a:xfrm>
        </p:grpSpPr>
        <p:sp>
          <p:nvSpPr>
            <p:cNvPr id="11" name="object 11"/>
            <p:cNvSpPr/>
            <p:nvPr/>
          </p:nvSpPr>
          <p:spPr>
            <a:xfrm>
              <a:off x="203454" y="6582918"/>
              <a:ext cx="147955" cy="142240"/>
            </a:xfrm>
            <a:custGeom>
              <a:avLst/>
              <a:gdLst/>
              <a:ahLst/>
              <a:cxnLst/>
              <a:rect l="l" t="t" r="r" b="b"/>
              <a:pathLst>
                <a:path w="147954" h="142240">
                  <a:moveTo>
                    <a:pt x="147828" y="0"/>
                  </a:moveTo>
                  <a:lnTo>
                    <a:pt x="0" y="0"/>
                  </a:lnTo>
                  <a:lnTo>
                    <a:pt x="0" y="141731"/>
                  </a:lnTo>
                  <a:lnTo>
                    <a:pt x="147828" y="14173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3454" y="6582918"/>
              <a:ext cx="147955" cy="142240"/>
            </a:xfrm>
            <a:custGeom>
              <a:avLst/>
              <a:gdLst/>
              <a:ahLst/>
              <a:cxnLst/>
              <a:rect l="l" t="t" r="r" b="b"/>
              <a:pathLst>
                <a:path w="147954" h="142240">
                  <a:moveTo>
                    <a:pt x="0" y="141731"/>
                  </a:moveTo>
                  <a:lnTo>
                    <a:pt x="147828" y="141731"/>
                  </a:lnTo>
                  <a:lnTo>
                    <a:pt x="147828" y="0"/>
                  </a:lnTo>
                  <a:lnTo>
                    <a:pt x="0" y="0"/>
                  </a:lnTo>
                  <a:lnTo>
                    <a:pt x="0" y="141731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013841" y="6573393"/>
            <a:ext cx="148590" cy="154940"/>
            <a:chOff x="1013841" y="6573393"/>
            <a:chExt cx="148590" cy="154940"/>
          </a:xfrm>
        </p:grpSpPr>
        <p:sp>
          <p:nvSpPr>
            <p:cNvPr id="14" name="object 14"/>
            <p:cNvSpPr/>
            <p:nvPr/>
          </p:nvSpPr>
          <p:spPr>
            <a:xfrm>
              <a:off x="1023366" y="6582918"/>
              <a:ext cx="129539" cy="135890"/>
            </a:xfrm>
            <a:custGeom>
              <a:avLst/>
              <a:gdLst/>
              <a:ahLst/>
              <a:cxnLst/>
              <a:rect l="l" t="t" r="r" b="b"/>
              <a:pathLst>
                <a:path w="129540" h="135890">
                  <a:moveTo>
                    <a:pt x="129540" y="0"/>
                  </a:moveTo>
                  <a:lnTo>
                    <a:pt x="0" y="0"/>
                  </a:lnTo>
                  <a:lnTo>
                    <a:pt x="0" y="135635"/>
                  </a:lnTo>
                  <a:lnTo>
                    <a:pt x="129540" y="135635"/>
                  </a:lnTo>
                  <a:lnTo>
                    <a:pt x="129540" y="0"/>
                  </a:lnTo>
                  <a:close/>
                </a:path>
              </a:pathLst>
            </a:custGeom>
            <a:solidFill>
              <a:srgbClr val="4EA7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23366" y="6582918"/>
              <a:ext cx="129539" cy="135890"/>
            </a:xfrm>
            <a:custGeom>
              <a:avLst/>
              <a:gdLst/>
              <a:ahLst/>
              <a:cxnLst/>
              <a:rect l="l" t="t" r="r" b="b"/>
              <a:pathLst>
                <a:path w="129540" h="135890">
                  <a:moveTo>
                    <a:pt x="0" y="135635"/>
                  </a:moveTo>
                  <a:lnTo>
                    <a:pt x="129540" y="135635"/>
                  </a:lnTo>
                  <a:lnTo>
                    <a:pt x="129540" y="0"/>
                  </a:lnTo>
                  <a:lnTo>
                    <a:pt x="0" y="0"/>
                  </a:lnTo>
                  <a:lnTo>
                    <a:pt x="0" y="135635"/>
                  </a:lnTo>
                  <a:close/>
                </a:path>
              </a:pathLst>
            </a:custGeom>
            <a:ln w="19050">
              <a:solidFill>
                <a:srgbClr val="4EA7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786508" y="6571868"/>
            <a:ext cx="171450" cy="156210"/>
            <a:chOff x="1786508" y="6571868"/>
            <a:chExt cx="171450" cy="156210"/>
          </a:xfrm>
        </p:grpSpPr>
        <p:sp>
          <p:nvSpPr>
            <p:cNvPr id="17" name="object 17"/>
            <p:cNvSpPr/>
            <p:nvPr/>
          </p:nvSpPr>
          <p:spPr>
            <a:xfrm>
              <a:off x="1796033" y="6581393"/>
              <a:ext cx="152400" cy="137160"/>
            </a:xfrm>
            <a:custGeom>
              <a:avLst/>
              <a:gdLst/>
              <a:ahLst/>
              <a:cxnLst/>
              <a:rect l="l" t="t" r="r" b="b"/>
              <a:pathLst>
                <a:path w="152400" h="137159">
                  <a:moveTo>
                    <a:pt x="152400" y="0"/>
                  </a:moveTo>
                  <a:lnTo>
                    <a:pt x="0" y="0"/>
                  </a:lnTo>
                  <a:lnTo>
                    <a:pt x="0" y="137159"/>
                  </a:lnTo>
                  <a:lnTo>
                    <a:pt x="152400" y="137159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796033" y="6581393"/>
              <a:ext cx="152400" cy="137160"/>
            </a:xfrm>
            <a:custGeom>
              <a:avLst/>
              <a:gdLst/>
              <a:ahLst/>
              <a:cxnLst/>
              <a:rect l="l" t="t" r="r" b="b"/>
              <a:pathLst>
                <a:path w="152400" h="137159">
                  <a:moveTo>
                    <a:pt x="0" y="137159"/>
                  </a:moveTo>
                  <a:lnTo>
                    <a:pt x="152400" y="137159"/>
                  </a:lnTo>
                  <a:lnTo>
                    <a:pt x="152400" y="0"/>
                  </a:lnTo>
                  <a:lnTo>
                    <a:pt x="0" y="0"/>
                  </a:lnTo>
                  <a:lnTo>
                    <a:pt x="0" y="137159"/>
                  </a:lnTo>
                  <a:close/>
                </a:path>
              </a:pathLst>
            </a:custGeom>
            <a:ln w="190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/>
          <p:nvPr/>
        </p:nvSpPr>
        <p:spPr>
          <a:xfrm>
            <a:off x="2661666" y="2058161"/>
            <a:ext cx="0" cy="3975100"/>
          </a:xfrm>
          <a:custGeom>
            <a:avLst/>
            <a:gdLst/>
            <a:ahLst/>
            <a:cxnLst/>
            <a:rect l="l" t="t" r="r" b="b"/>
            <a:pathLst>
              <a:path h="3975100">
                <a:moveTo>
                  <a:pt x="0" y="0"/>
                </a:moveTo>
                <a:lnTo>
                  <a:pt x="0" y="3974604"/>
                </a:lnTo>
              </a:path>
            </a:pathLst>
          </a:custGeom>
          <a:ln w="19050">
            <a:solidFill>
              <a:srgbClr val="27521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750057" y="4685538"/>
            <a:ext cx="2691765" cy="228600"/>
          </a:xfrm>
          <a:custGeom>
            <a:avLst/>
            <a:gdLst/>
            <a:ahLst/>
            <a:cxnLst/>
            <a:rect l="l" t="t" r="r" b="b"/>
            <a:pathLst>
              <a:path w="2691765" h="228600">
                <a:moveTo>
                  <a:pt x="0" y="228600"/>
                </a:moveTo>
                <a:lnTo>
                  <a:pt x="2691384" y="228600"/>
                </a:lnTo>
                <a:lnTo>
                  <a:pt x="2691384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750057" y="4685538"/>
            <a:ext cx="2691765" cy="22860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10160" rIns="0" bIns="0" rtlCol="0">
            <a:spAutoFit/>
          </a:bodyPr>
          <a:lstStyle/>
          <a:p>
            <a:pPr marL="439420">
              <a:lnSpc>
                <a:spcPct val="100000"/>
              </a:lnSpc>
              <a:spcBef>
                <a:spcPts val="80"/>
              </a:spcBef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Calidad</a:t>
            </a:r>
            <a:r>
              <a:rPr sz="1200" b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Trebuchet MS"/>
                <a:cs typeface="Trebuchet MS"/>
              </a:rPr>
              <a:t>educativa</a:t>
            </a:r>
            <a:r>
              <a:rPr sz="12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integral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16626" y="2323846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23103" y="2764916"/>
            <a:ext cx="10604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40" dirty="0">
                <a:latin typeface="Trebuchet MS"/>
                <a:cs typeface="Trebuchet MS"/>
              </a:rPr>
              <a:t>S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740914" y="4949190"/>
            <a:ext cx="779779" cy="433070"/>
          </a:xfrm>
          <a:custGeom>
            <a:avLst/>
            <a:gdLst/>
            <a:ahLst/>
            <a:cxnLst/>
            <a:rect l="l" t="t" r="r" b="b"/>
            <a:pathLst>
              <a:path w="826135" h="433070">
                <a:moveTo>
                  <a:pt x="0" y="432816"/>
                </a:moveTo>
                <a:lnTo>
                  <a:pt x="826008" y="432816"/>
                </a:lnTo>
                <a:lnTo>
                  <a:pt x="826008" y="0"/>
                </a:lnTo>
                <a:lnTo>
                  <a:pt x="0" y="0"/>
                </a:lnTo>
                <a:lnTo>
                  <a:pt x="0" y="432816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s-CO" sz="1100" spc="-10" dirty="0">
              <a:solidFill>
                <a:srgbClr val="FFFFFF"/>
              </a:solidFill>
              <a:latin typeface="Carlito"/>
              <a:cs typeface="Carlito"/>
            </a:endParaRPr>
          </a:p>
          <a:p>
            <a:pPr algn="ctr"/>
            <a:r>
              <a:rPr lang="es-CO" sz="1100" spc="-10" dirty="0">
                <a:solidFill>
                  <a:srgbClr val="FFFFFF"/>
                </a:solidFill>
                <a:latin typeface="Carlito"/>
                <a:cs typeface="Carlito"/>
              </a:rPr>
              <a:t>Evaluación</a:t>
            </a:r>
            <a:endParaRPr lang="es-CO" sz="1100" dirty="0">
              <a:latin typeface="Carlito"/>
              <a:cs typeface="Carlito"/>
            </a:endParaRPr>
          </a:p>
          <a:p>
            <a:endParaRPr dirty="0"/>
          </a:p>
        </p:txBody>
      </p:sp>
      <p:sp>
        <p:nvSpPr>
          <p:cNvPr id="26" name="object 26"/>
          <p:cNvSpPr/>
          <p:nvPr/>
        </p:nvSpPr>
        <p:spPr>
          <a:xfrm>
            <a:off x="3600701" y="4949190"/>
            <a:ext cx="802005" cy="436245"/>
          </a:xfrm>
          <a:custGeom>
            <a:avLst/>
            <a:gdLst/>
            <a:ahLst/>
            <a:cxnLst/>
            <a:rect l="l" t="t" r="r" b="b"/>
            <a:pathLst>
              <a:path w="802004" h="449579">
                <a:moveTo>
                  <a:pt x="0" y="449579"/>
                </a:moveTo>
                <a:lnTo>
                  <a:pt x="801624" y="449579"/>
                </a:lnTo>
                <a:lnTo>
                  <a:pt x="801624" y="0"/>
                </a:lnTo>
                <a:lnTo>
                  <a:pt x="0" y="0"/>
                </a:lnTo>
                <a:lnTo>
                  <a:pt x="0" y="449579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pPr marL="90805" marR="85090" indent="99060">
              <a:lnSpc>
                <a:spcPct val="100000"/>
              </a:lnSpc>
              <a:spcBef>
                <a:spcPts val="445"/>
              </a:spcBef>
            </a:pPr>
            <a:r>
              <a:rPr lang="es-CO" sz="1000" spc="-10" dirty="0">
                <a:solidFill>
                  <a:srgbClr val="FFFFFF"/>
                </a:solidFill>
                <a:latin typeface="Carlito"/>
                <a:cs typeface="Carlito"/>
              </a:rPr>
              <a:t>Gestión pedagógica</a:t>
            </a:r>
            <a:endParaRPr lang="es-CO" sz="1000" dirty="0">
              <a:latin typeface="Carlito"/>
              <a:cs typeface="Carlito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487416" y="4951489"/>
            <a:ext cx="953897" cy="441959"/>
          </a:xfrm>
          <a:custGeom>
            <a:avLst/>
            <a:gdLst/>
            <a:ahLst/>
            <a:cxnLst/>
            <a:rect l="l" t="t" r="r" b="b"/>
            <a:pathLst>
              <a:path w="939164" h="441960">
                <a:moveTo>
                  <a:pt x="0" y="441959"/>
                </a:moveTo>
                <a:lnTo>
                  <a:pt x="938784" y="441959"/>
                </a:lnTo>
                <a:lnTo>
                  <a:pt x="938784" y="0"/>
                </a:lnTo>
                <a:lnTo>
                  <a:pt x="0" y="0"/>
                </a:lnTo>
                <a:lnTo>
                  <a:pt x="0" y="441959"/>
                </a:lnTo>
                <a:close/>
              </a:path>
            </a:pathLst>
          </a:custGeom>
          <a:solidFill>
            <a:srgbClr val="FF0000"/>
          </a:solidFill>
          <a:ln w="19049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pPr marL="195580" marR="130810" indent="28575" algn="l">
              <a:lnSpc>
                <a:spcPct val="99400"/>
              </a:lnSpc>
              <a:spcBef>
                <a:spcPts val="105"/>
              </a:spcBef>
            </a:pPr>
            <a:r>
              <a:rPr lang="es-ES" sz="900" spc="-10" dirty="0">
                <a:solidFill>
                  <a:srgbClr val="FFFFFF"/>
                </a:solidFill>
                <a:latin typeface="Carlito"/>
                <a:cs typeface="Carlito"/>
              </a:rPr>
              <a:t>Innovación </a:t>
            </a:r>
            <a:r>
              <a:rPr lang="es-ES" sz="900" spc="-50" dirty="0">
                <a:solidFill>
                  <a:srgbClr val="FFFFFF"/>
                </a:solidFill>
                <a:latin typeface="Carlito"/>
                <a:cs typeface="Carlito"/>
              </a:rPr>
              <a:t>y</a:t>
            </a:r>
            <a:r>
              <a:rPr lang="es-ES" sz="900" spc="5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lang="es-ES" sz="900" dirty="0">
                <a:solidFill>
                  <a:srgbClr val="FFFFFF"/>
                </a:solidFill>
                <a:latin typeface="Carlito"/>
                <a:cs typeface="Carlito"/>
              </a:rPr>
              <a:t>desarrollo</a:t>
            </a:r>
            <a:r>
              <a:rPr lang="es-ES" sz="900" spc="-5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lang="es-ES" sz="900" spc="-25" dirty="0">
                <a:solidFill>
                  <a:srgbClr val="FFFFFF"/>
                </a:solidFill>
                <a:latin typeface="Carlito"/>
                <a:cs typeface="Carlito"/>
              </a:rPr>
              <a:t>de</a:t>
            </a:r>
            <a:r>
              <a:rPr lang="es-ES" sz="900" spc="50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lang="es-ES" sz="900" spc="-10" dirty="0">
                <a:solidFill>
                  <a:srgbClr val="FFFFFF"/>
                </a:solidFill>
                <a:latin typeface="Carlito"/>
                <a:cs typeface="Carlito"/>
              </a:rPr>
              <a:t>competencias</a:t>
            </a:r>
            <a:endParaRPr lang="es-ES" sz="900" dirty="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75859" y="3898468"/>
            <a:ext cx="107314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492876" y="5027802"/>
            <a:ext cx="10604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40" dirty="0">
                <a:latin typeface="Trebuchet MS"/>
                <a:cs typeface="Trebuchet MS"/>
              </a:rPr>
              <a:t>S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61508" y="4700142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9847326" y="5879530"/>
            <a:ext cx="1790700" cy="277495"/>
          </a:xfrm>
          <a:prstGeom prst="rect">
            <a:avLst/>
          </a:pr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174625">
              <a:lnSpc>
                <a:spcPct val="100000"/>
              </a:lnSpc>
              <a:spcBef>
                <a:spcPts val="280"/>
              </a:spcBef>
            </a:pP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Control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Disciplinario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353681" y="2435174"/>
            <a:ext cx="107314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7549133" y="1930145"/>
            <a:ext cx="0" cy="4688840"/>
          </a:xfrm>
          <a:custGeom>
            <a:avLst/>
            <a:gdLst/>
            <a:ahLst/>
            <a:cxnLst/>
            <a:rect l="l" t="t" r="r" b="b"/>
            <a:pathLst>
              <a:path h="4688840">
                <a:moveTo>
                  <a:pt x="0" y="0"/>
                </a:moveTo>
                <a:lnTo>
                  <a:pt x="0" y="4688547"/>
                </a:lnTo>
              </a:path>
            </a:pathLst>
          </a:custGeom>
          <a:ln w="19050">
            <a:solidFill>
              <a:srgbClr val="27521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828538" y="2315717"/>
            <a:ext cx="1447800" cy="462280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410209" marR="351155" indent="-53340">
              <a:lnSpc>
                <a:spcPct val="100000"/>
              </a:lnSpc>
              <a:spcBef>
                <a:spcPts val="265"/>
              </a:spcBef>
            </a:pP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Educación inclusiva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1812269" y="4125595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517825" y="5401043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679569" y="3212041"/>
            <a:ext cx="1760849" cy="205826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63195">
              <a:lnSpc>
                <a:spcPct val="100000"/>
              </a:lnSpc>
              <a:spcBef>
                <a:spcPts val="285"/>
              </a:spcBef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1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Administrativa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9530333" y="3204286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9845168" y="5054346"/>
            <a:ext cx="1835657" cy="214802"/>
          </a:xfrm>
          <a:prstGeom prst="rect">
            <a:avLst/>
          </a:pr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vert="horz" wrap="square" lIns="0" tIns="45085" rIns="0" bIns="0" rtlCol="0">
            <a:spAutoFit/>
          </a:bodyPr>
          <a:lstStyle/>
          <a:p>
            <a:pPr marL="321945">
              <a:lnSpc>
                <a:spcPct val="100000"/>
              </a:lnSpc>
              <a:spcBef>
                <a:spcPts val="355"/>
              </a:spcBef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1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Ambiental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9513823" y="4160646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841230" y="4104894"/>
            <a:ext cx="1839595" cy="260985"/>
          </a:xfrm>
          <a:prstGeom prst="rect">
            <a:avLst/>
          </a:prstGeom>
          <a:solidFill>
            <a:srgbClr val="92D050"/>
          </a:solidFill>
          <a:ln w="19050">
            <a:solidFill>
              <a:srgbClr val="275217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32740">
              <a:lnSpc>
                <a:spcPct val="100000"/>
              </a:lnSpc>
              <a:spcBef>
                <a:spcPts val="275"/>
              </a:spcBef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1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financiera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1822683" y="3207461"/>
            <a:ext cx="107314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678426" y="4196334"/>
            <a:ext cx="1760849" cy="205184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92430">
              <a:lnSpc>
                <a:spcPct val="100000"/>
              </a:lnSpc>
              <a:spcBef>
                <a:spcPts val="280"/>
              </a:spcBef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1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Jurídica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9839706" y="3166110"/>
            <a:ext cx="1820545" cy="245745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280"/>
              </a:spcBef>
            </a:pP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Gobierno</a:t>
            </a:r>
            <a:r>
              <a:rPr sz="10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5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000" b="1" spc="-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Trebuchet MS"/>
                <a:cs typeface="Trebuchet MS"/>
              </a:rPr>
              <a:t>seguridad</a:t>
            </a:r>
            <a:r>
              <a:rPr sz="1000" b="1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Trebuchet MS"/>
                <a:cs typeface="Trebuchet MS"/>
              </a:rPr>
              <a:t>digital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1751691" y="2288540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9555860" y="2303526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029362" y="1086739"/>
            <a:ext cx="8973820" cy="569595"/>
          </a:xfrm>
          <a:prstGeom prst="rect">
            <a:avLst/>
          </a:prstGeom>
        </p:spPr>
        <p:txBody>
          <a:bodyPr vert="horz" wrap="square" lIns="0" tIns="100965" rIns="0" bIns="0" rtlCol="0" anchor="t">
            <a:spAutoFit/>
          </a:bodyPr>
          <a:lstStyle/>
          <a:p>
            <a:pPr marL="481330">
              <a:lnSpc>
                <a:spcPct val="100000"/>
              </a:lnSpc>
              <a:spcBef>
                <a:spcPts val="795"/>
              </a:spcBef>
            </a:pPr>
            <a:r>
              <a:rPr sz="1800" dirty="0">
                <a:solidFill>
                  <a:srgbClr val="155F82"/>
                </a:solidFill>
                <a:latin typeface="Trebuchet MS"/>
                <a:cs typeface="Trebuchet MS"/>
              </a:rPr>
              <a:t>1</a:t>
            </a:r>
            <a:r>
              <a:rPr lang="es-CO" sz="1800" dirty="0">
                <a:solidFill>
                  <a:srgbClr val="155F82"/>
                </a:solidFill>
                <a:latin typeface="Trebuchet MS"/>
                <a:cs typeface="Trebuchet MS"/>
              </a:rPr>
              <a:t>0</a:t>
            </a:r>
            <a:r>
              <a:rPr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dirty="0" err="1">
                <a:solidFill>
                  <a:srgbClr val="155F82"/>
                </a:solidFill>
                <a:latin typeface="Trebuchet MS"/>
                <a:cs typeface="Trebuchet MS"/>
              </a:rPr>
              <a:t>los</a:t>
            </a:r>
            <a:r>
              <a:rPr sz="1800" spc="-1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dirty="0">
                <a:solidFill>
                  <a:srgbClr val="155F82"/>
                </a:solidFill>
                <a:latin typeface="Trebuchet MS"/>
                <a:cs typeface="Trebuchet MS"/>
              </a:rPr>
              <a:t>20</a:t>
            </a:r>
            <a:r>
              <a:rPr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55F82"/>
                </a:solidFill>
                <a:latin typeface="Trebuchet MS"/>
                <a:cs typeface="Trebuchet MS"/>
              </a:rPr>
              <a:t>procesos</a:t>
            </a:r>
            <a:r>
              <a:rPr sz="1800" spc="-13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55F82"/>
                </a:solidFill>
                <a:latin typeface="Trebuchet MS"/>
                <a:cs typeface="Trebuchet MS"/>
              </a:rPr>
              <a:t>presenta</a:t>
            </a:r>
            <a:r>
              <a:rPr sz="1800" spc="-10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40" dirty="0">
                <a:solidFill>
                  <a:srgbClr val="155F82"/>
                </a:solidFill>
                <a:latin typeface="Trebuchet MS"/>
                <a:cs typeface="Trebuchet MS"/>
              </a:rPr>
              <a:t>al</a:t>
            </a:r>
            <a:r>
              <a:rPr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55F82"/>
                </a:solidFill>
                <a:latin typeface="Trebuchet MS"/>
                <a:cs typeface="Trebuchet MS"/>
              </a:rPr>
              <a:t>menos</a:t>
            </a:r>
            <a:r>
              <a:rPr sz="1800" spc="-13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155F82"/>
                </a:solidFill>
                <a:latin typeface="Trebuchet MS"/>
                <a:cs typeface="Trebuchet MS"/>
              </a:rPr>
              <a:t>una</a:t>
            </a:r>
            <a:r>
              <a:rPr sz="1800" spc="-13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70" dirty="0">
                <a:solidFill>
                  <a:srgbClr val="155F82"/>
                </a:solidFill>
                <a:latin typeface="Trebuchet MS"/>
                <a:cs typeface="Trebuchet MS"/>
              </a:rPr>
              <a:t>alerta</a:t>
            </a:r>
            <a:r>
              <a:rPr sz="1800" spc="-10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30" dirty="0">
                <a:solidFill>
                  <a:srgbClr val="155F82"/>
                </a:solidFill>
                <a:latin typeface="Trebuchet MS"/>
                <a:cs typeface="Trebuchet MS"/>
              </a:rPr>
              <a:t>en</a:t>
            </a:r>
            <a:r>
              <a:rPr sz="1800" spc="-1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105" dirty="0">
                <a:solidFill>
                  <a:srgbClr val="155F82"/>
                </a:solidFill>
                <a:latin typeface="Trebuchet MS"/>
                <a:cs typeface="Trebuchet MS"/>
              </a:rPr>
              <a:t>sus</a:t>
            </a:r>
            <a:r>
              <a:rPr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r>
              <a:rPr sz="1800" spc="-14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800" spc="-13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155F82"/>
                </a:solidFill>
                <a:latin typeface="Trebuchet MS"/>
                <a:cs typeface="Trebuchet MS"/>
              </a:rPr>
              <a:t>gestión</a:t>
            </a:r>
            <a:endParaRPr sz="1800" dirty="0">
              <a:latin typeface="Trebuchet MS"/>
              <a:cs typeface="Trebuchet MS"/>
            </a:endParaRPr>
          </a:p>
          <a:p>
            <a:pPr marR="78105" algn="r">
              <a:lnSpc>
                <a:spcPct val="100000"/>
              </a:lnSpc>
              <a:spcBef>
                <a:spcPts val="345"/>
              </a:spcBef>
              <a:tabLst>
                <a:tab pos="831850" algn="l"/>
              </a:tabLst>
            </a:pPr>
            <a:r>
              <a:rPr sz="900" b="1" spc="-30" dirty="0">
                <a:latin typeface="Trebuchet MS"/>
                <a:cs typeface="Trebuchet MS"/>
              </a:rPr>
              <a:t>P: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PROCESO</a:t>
            </a:r>
            <a:r>
              <a:rPr sz="900" dirty="0">
                <a:latin typeface="Trebuchet MS"/>
                <a:cs typeface="Trebuchet MS"/>
              </a:rPr>
              <a:t>	</a:t>
            </a:r>
            <a:r>
              <a:rPr sz="900" b="1" dirty="0">
                <a:latin typeface="Trebuchet MS"/>
                <a:cs typeface="Trebuchet MS"/>
              </a:rPr>
              <a:t>S:</a:t>
            </a:r>
            <a:r>
              <a:rPr sz="900" b="1" spc="-7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SUBPROCESO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22301" y="5817997"/>
            <a:ext cx="2466468" cy="404598"/>
          </a:xfrm>
          <a:prstGeom prst="rect">
            <a:avLst/>
          </a:prstGeom>
          <a:ln w="9525">
            <a:solidFill>
              <a:srgbClr val="155F82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91440" marR="130810">
              <a:lnSpc>
                <a:spcPct val="100000"/>
              </a:lnSpc>
              <a:spcBef>
                <a:spcPts val="275"/>
              </a:spcBef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10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90" dirty="0">
                <a:solidFill>
                  <a:srgbClr val="155F82"/>
                </a:solidFill>
                <a:latin typeface="Trebuchet MS"/>
                <a:cs typeface="Trebuchet MS"/>
              </a:rPr>
              <a:t>36</a:t>
            </a:r>
            <a:r>
              <a:rPr sz="1200" spc="90" dirty="0">
                <a:solidFill>
                  <a:srgbClr val="155F82"/>
                </a:solidFill>
                <a:latin typeface="Trebuchet MS"/>
                <a:cs typeface="Trebuchet MS"/>
              </a:rPr>
              <a:t>%</a:t>
            </a:r>
            <a:r>
              <a:rPr sz="1200" spc="-9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35" dirty="0">
                <a:solidFill>
                  <a:srgbClr val="155F82"/>
                </a:solidFill>
                <a:latin typeface="Trebuchet MS"/>
                <a:cs typeface="Trebuchet MS"/>
              </a:rPr>
              <a:t>(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-85" dirty="0">
                <a:solidFill>
                  <a:srgbClr val="155F82"/>
                </a:solidFill>
                <a:latin typeface="Trebuchet MS"/>
                <a:cs typeface="Trebuchet MS"/>
              </a:rPr>
              <a:t>32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200" spc="-9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 err="1">
                <a:solidFill>
                  <a:srgbClr val="155F82"/>
                </a:solidFill>
                <a:latin typeface="Trebuchet MS"/>
                <a:cs typeface="Trebuchet MS"/>
              </a:rPr>
              <a:t>los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85" dirty="0">
                <a:solidFill>
                  <a:srgbClr val="155F82"/>
                </a:solidFill>
                <a:latin typeface="Trebuchet MS"/>
                <a:cs typeface="Trebuchet MS"/>
              </a:rPr>
              <a:t>91</a:t>
            </a:r>
            <a:r>
              <a:rPr sz="1200" spc="-10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indicadores)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no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han</a:t>
            </a:r>
            <a:r>
              <a:rPr sz="1200" spc="-7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sido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 err="1">
                <a:solidFill>
                  <a:srgbClr val="155F82"/>
                </a:solidFill>
                <a:latin typeface="Trebuchet MS"/>
                <a:cs typeface="Trebuchet MS"/>
              </a:rPr>
              <a:t>reportados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-10" dirty="0">
                <a:solidFill>
                  <a:srgbClr val="155F82"/>
                </a:solidFill>
                <a:latin typeface="Trebuchet MS"/>
                <a:cs typeface="Trebuchet MS"/>
              </a:rPr>
              <a:t>a tiempo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49174" y="1206246"/>
            <a:ext cx="2299970" cy="653256"/>
          </a:xfrm>
          <a:prstGeom prst="rect">
            <a:avLst/>
          </a:prstGeom>
          <a:ln w="19050">
            <a:solidFill>
              <a:srgbClr val="E97031"/>
            </a:solidFill>
          </a:ln>
        </p:spPr>
        <p:txBody>
          <a:bodyPr vert="horz" wrap="square" lIns="0" tIns="17145" rIns="0" bIns="0" rtlCol="0" anchor="t">
            <a:spAutoFit/>
          </a:bodyPr>
          <a:lstStyle/>
          <a:p>
            <a:pPr marL="788035" marR="291465" indent="-492125">
              <a:lnSpc>
                <a:spcPct val="101299"/>
              </a:lnSpc>
              <a:spcBef>
                <a:spcPts val="135"/>
              </a:spcBef>
            </a:pPr>
            <a:r>
              <a:rPr lang="es-CO" sz="2400" b="1" spc="-215" dirty="0">
                <a:latin typeface="Trebuchet MS"/>
                <a:cs typeface="Trebuchet MS"/>
              </a:rPr>
              <a:t>169 </a:t>
            </a:r>
            <a:r>
              <a:rPr sz="1800" i="1" spc="-10" dirty="0">
                <a:latin typeface="Trebuchet MS"/>
                <a:cs typeface="Trebuchet MS"/>
              </a:rPr>
              <a:t>Indicadores Activos</a:t>
            </a:r>
            <a:endParaRPr lang="es-ES" sz="1800" dirty="0">
              <a:latin typeface="Trebuchet MS"/>
              <a:cs typeface="Trebuchet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39811" y="1783079"/>
            <a:ext cx="4215765" cy="370840"/>
          </a:xfrm>
          <a:prstGeom prst="rect">
            <a:avLst/>
          </a:prstGeom>
          <a:solidFill>
            <a:srgbClr val="E97031"/>
          </a:solidFill>
        </p:spPr>
        <p:txBody>
          <a:bodyPr vert="horz" wrap="square" lIns="0" tIns="28575" rIns="0" bIns="0" rtlCol="0">
            <a:spAutoFit/>
          </a:bodyPr>
          <a:lstStyle/>
          <a:p>
            <a:pPr marL="1523365">
              <a:lnSpc>
                <a:spcPct val="100000"/>
              </a:lnSpc>
              <a:spcBef>
                <a:spcPts val="225"/>
              </a:spcBef>
            </a:pPr>
            <a:r>
              <a:rPr sz="1800" spc="-70" dirty="0">
                <a:solidFill>
                  <a:srgbClr val="FFFFFF"/>
                </a:solidFill>
                <a:latin typeface="Trebuchet MS"/>
                <a:cs typeface="Trebuchet MS"/>
              </a:rPr>
              <a:t>P.</a:t>
            </a:r>
            <a:r>
              <a:rPr sz="1800" spc="-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800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Apoyo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61488" y="1804416"/>
            <a:ext cx="4704715" cy="368935"/>
          </a:xfrm>
          <a:prstGeom prst="rect">
            <a:avLst/>
          </a:prstGeom>
          <a:solidFill>
            <a:srgbClr val="E97031"/>
          </a:solidFill>
        </p:spPr>
        <p:txBody>
          <a:bodyPr vert="horz" wrap="square" lIns="0" tIns="27305" rIns="0" bIns="0" rtlCol="0">
            <a:spAutoFit/>
          </a:bodyPr>
          <a:lstStyle/>
          <a:p>
            <a:pPr marL="1688464">
              <a:lnSpc>
                <a:spcPct val="100000"/>
              </a:lnSpc>
              <a:spcBef>
                <a:spcPts val="215"/>
              </a:spcBef>
            </a:pPr>
            <a:r>
              <a:rPr sz="1800" spc="-70" dirty="0">
                <a:solidFill>
                  <a:srgbClr val="FFFFFF"/>
                </a:solidFill>
                <a:latin typeface="Trebuchet MS"/>
                <a:cs typeface="Trebuchet MS"/>
              </a:rPr>
              <a:t>P.</a:t>
            </a:r>
            <a:r>
              <a:rPr sz="18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Misionales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795009" y="3827526"/>
            <a:ext cx="1480185" cy="546100"/>
          </a:xfrm>
          <a:prstGeom prst="rect">
            <a:avLst/>
          </a:pr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vert="horz" wrap="square" lIns="0" tIns="10795" rIns="0" bIns="0" rtlCol="0">
            <a:spAutoFit/>
          </a:bodyPr>
          <a:lstStyle/>
          <a:p>
            <a:pPr marL="149860" marR="144780" indent="3175" algn="ctr">
              <a:lnSpc>
                <a:spcPct val="100000"/>
              </a:lnSpc>
              <a:spcBef>
                <a:spcPts val="85"/>
              </a:spcBef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Inspección</a:t>
            </a:r>
            <a:r>
              <a:rPr sz="1100" b="1" spc="-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rebuchet MS"/>
                <a:cs typeface="Trebuchet MS"/>
              </a:rPr>
              <a:t>y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Vigilancia</a:t>
            </a:r>
            <a:r>
              <a:rPr sz="11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Trebuchet MS"/>
                <a:cs typeface="Trebuchet MS"/>
              </a:rPr>
              <a:t>del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Servicio</a:t>
            </a:r>
            <a:r>
              <a:rPr sz="1100" b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Educativo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650229" y="2250185"/>
            <a:ext cx="5715" cy="4241800"/>
          </a:xfrm>
          <a:custGeom>
            <a:avLst/>
            <a:gdLst/>
            <a:ahLst/>
            <a:cxnLst/>
            <a:rect l="l" t="t" r="r" b="b"/>
            <a:pathLst>
              <a:path w="5714" h="4241800">
                <a:moveTo>
                  <a:pt x="0" y="0"/>
                </a:moveTo>
                <a:lnTo>
                  <a:pt x="5461" y="4241393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9729978" y="2244089"/>
            <a:ext cx="5715" cy="4241800"/>
          </a:xfrm>
          <a:custGeom>
            <a:avLst/>
            <a:gdLst/>
            <a:ahLst/>
            <a:cxnLst/>
            <a:rect l="l" t="t" r="r" b="b"/>
            <a:pathLst>
              <a:path w="5715" h="4241800">
                <a:moveTo>
                  <a:pt x="0" y="0"/>
                </a:moveTo>
                <a:lnTo>
                  <a:pt x="5461" y="4241393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9" name="object 59"/>
          <p:cNvGrpSpPr/>
          <p:nvPr/>
        </p:nvGrpSpPr>
        <p:grpSpPr>
          <a:xfrm>
            <a:off x="2658236" y="6567296"/>
            <a:ext cx="170180" cy="156210"/>
            <a:chOff x="2658236" y="6567296"/>
            <a:chExt cx="170180" cy="156210"/>
          </a:xfrm>
        </p:grpSpPr>
        <p:sp>
          <p:nvSpPr>
            <p:cNvPr id="60" name="object 60"/>
            <p:cNvSpPr/>
            <p:nvPr/>
          </p:nvSpPr>
          <p:spPr>
            <a:xfrm>
              <a:off x="2667761" y="6576821"/>
              <a:ext cx="151130" cy="137160"/>
            </a:xfrm>
            <a:custGeom>
              <a:avLst/>
              <a:gdLst/>
              <a:ahLst/>
              <a:cxnLst/>
              <a:rect l="l" t="t" r="r" b="b"/>
              <a:pathLst>
                <a:path w="151130" h="137159">
                  <a:moveTo>
                    <a:pt x="150875" y="0"/>
                  </a:moveTo>
                  <a:lnTo>
                    <a:pt x="0" y="0"/>
                  </a:lnTo>
                  <a:lnTo>
                    <a:pt x="0" y="137159"/>
                  </a:lnTo>
                  <a:lnTo>
                    <a:pt x="150875" y="137159"/>
                  </a:lnTo>
                  <a:lnTo>
                    <a:pt x="15087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667761" y="6576821"/>
              <a:ext cx="151130" cy="137160"/>
            </a:xfrm>
            <a:custGeom>
              <a:avLst/>
              <a:gdLst/>
              <a:ahLst/>
              <a:cxnLst/>
              <a:rect l="l" t="t" r="r" b="b"/>
              <a:pathLst>
                <a:path w="151130" h="137159">
                  <a:moveTo>
                    <a:pt x="0" y="137159"/>
                  </a:moveTo>
                  <a:lnTo>
                    <a:pt x="150875" y="137159"/>
                  </a:lnTo>
                  <a:lnTo>
                    <a:pt x="150875" y="0"/>
                  </a:lnTo>
                  <a:lnTo>
                    <a:pt x="0" y="0"/>
                  </a:lnTo>
                  <a:lnTo>
                    <a:pt x="0" y="137159"/>
                  </a:lnTo>
                  <a:close/>
                </a:path>
              </a:pathLst>
            </a:custGeom>
            <a:ln w="1905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150113" y="6521957"/>
            <a:ext cx="3863340" cy="24892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430"/>
              </a:spcBef>
              <a:tabLst>
                <a:tab pos="1049020" algn="l"/>
                <a:tab pos="1932305" algn="l"/>
                <a:tab pos="2751455" algn="l"/>
              </a:tabLst>
            </a:pPr>
            <a:r>
              <a:rPr sz="1200" spc="-15" baseline="3472" dirty="0">
                <a:latin typeface="Trebuchet MS"/>
                <a:cs typeface="Trebuchet MS"/>
              </a:rPr>
              <a:t>Total</a:t>
            </a:r>
            <a:r>
              <a:rPr sz="1200" baseline="3472" dirty="0">
                <a:latin typeface="Trebuchet MS"/>
                <a:cs typeface="Trebuchet MS"/>
              </a:rPr>
              <a:t>	Sin</a:t>
            </a:r>
            <a:r>
              <a:rPr sz="1200" spc="-120" baseline="3472" dirty="0">
                <a:latin typeface="Trebuchet MS"/>
                <a:cs typeface="Trebuchet MS"/>
              </a:rPr>
              <a:t> </a:t>
            </a:r>
            <a:r>
              <a:rPr sz="1200" spc="-15" baseline="3472" dirty="0">
                <a:latin typeface="Trebuchet MS"/>
                <a:cs typeface="Trebuchet MS"/>
              </a:rPr>
              <a:t>alertas</a:t>
            </a:r>
            <a:r>
              <a:rPr sz="1200" baseline="3472" dirty="0">
                <a:latin typeface="Trebuchet MS"/>
                <a:cs typeface="Trebuchet MS"/>
              </a:rPr>
              <a:t>	Con</a:t>
            </a:r>
            <a:r>
              <a:rPr sz="1200" spc="-22" baseline="3472" dirty="0">
                <a:latin typeface="Trebuchet MS"/>
                <a:cs typeface="Trebuchet MS"/>
              </a:rPr>
              <a:t> </a:t>
            </a:r>
            <a:r>
              <a:rPr sz="1200" spc="-15" baseline="3472" dirty="0">
                <a:latin typeface="Trebuchet MS"/>
                <a:cs typeface="Trebuchet MS"/>
              </a:rPr>
              <a:t>alerta</a:t>
            </a:r>
            <a:r>
              <a:rPr sz="1200" baseline="3472" dirty="0">
                <a:latin typeface="Trebuchet MS"/>
                <a:cs typeface="Trebuchet MS"/>
              </a:rPr>
              <a:t>	</a:t>
            </a:r>
            <a:r>
              <a:rPr sz="800" dirty="0">
                <a:latin typeface="Trebuchet MS"/>
                <a:cs typeface="Trebuchet MS"/>
              </a:rPr>
              <a:t>Sin</a:t>
            </a:r>
            <a:r>
              <a:rPr sz="800" spc="-80" dirty="0">
                <a:latin typeface="Trebuchet MS"/>
                <a:cs typeface="Trebuchet MS"/>
              </a:rPr>
              <a:t> </a:t>
            </a:r>
            <a:r>
              <a:rPr sz="800" spc="-10" dirty="0">
                <a:latin typeface="Trebuchet MS"/>
                <a:cs typeface="Trebuchet MS"/>
              </a:rPr>
              <a:t>reporte</a:t>
            </a:r>
            <a:endParaRPr sz="800">
              <a:latin typeface="Trebuchet MS"/>
              <a:cs typeface="Trebuchet MS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4381880" y="3141345"/>
            <a:ext cx="1069340" cy="300990"/>
            <a:chOff x="4381880" y="3141345"/>
            <a:chExt cx="1069340" cy="300990"/>
          </a:xfrm>
        </p:grpSpPr>
        <p:sp>
          <p:nvSpPr>
            <p:cNvPr id="64" name="object 64"/>
            <p:cNvSpPr/>
            <p:nvPr/>
          </p:nvSpPr>
          <p:spPr>
            <a:xfrm>
              <a:off x="4391405" y="3155442"/>
              <a:ext cx="277495" cy="277495"/>
            </a:xfrm>
            <a:custGeom>
              <a:avLst/>
              <a:gdLst/>
              <a:ahLst/>
              <a:cxnLst/>
              <a:rect l="l" t="t" r="r" b="b"/>
              <a:pathLst>
                <a:path w="277495" h="277495">
                  <a:moveTo>
                    <a:pt x="277367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77367" y="277367"/>
                  </a:lnTo>
                  <a:lnTo>
                    <a:pt x="277367" y="0"/>
                  </a:lnTo>
                  <a:close/>
                </a:path>
              </a:pathLst>
            </a:custGeom>
            <a:solidFill>
              <a:srgbClr val="4EA7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391405" y="3155442"/>
              <a:ext cx="277495" cy="277495"/>
            </a:xfrm>
            <a:custGeom>
              <a:avLst/>
              <a:gdLst/>
              <a:ahLst/>
              <a:cxnLst/>
              <a:rect l="l" t="t" r="r" b="b"/>
              <a:pathLst>
                <a:path w="277495" h="277495">
                  <a:moveTo>
                    <a:pt x="0" y="277367"/>
                  </a:moveTo>
                  <a:lnTo>
                    <a:pt x="277367" y="277367"/>
                  </a:lnTo>
                  <a:lnTo>
                    <a:pt x="277367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723637" y="3150870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288036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88036" y="277367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4723637" y="3150870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0" y="277367"/>
                  </a:moveTo>
                  <a:lnTo>
                    <a:pt x="288036" y="277367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5054345" y="3150870"/>
              <a:ext cx="387350" cy="277495"/>
            </a:xfrm>
            <a:custGeom>
              <a:avLst/>
              <a:gdLst/>
              <a:ahLst/>
              <a:cxnLst/>
              <a:rect l="l" t="t" r="r" b="b"/>
              <a:pathLst>
                <a:path w="387350" h="277495">
                  <a:moveTo>
                    <a:pt x="387096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387096" y="277367"/>
                  </a:lnTo>
                  <a:lnTo>
                    <a:pt x="387096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054345" y="3150870"/>
              <a:ext cx="387350" cy="277495"/>
            </a:xfrm>
            <a:custGeom>
              <a:avLst/>
              <a:gdLst/>
              <a:ahLst/>
              <a:cxnLst/>
              <a:rect l="l" t="t" r="r" b="b"/>
              <a:pathLst>
                <a:path w="387350" h="277495">
                  <a:moveTo>
                    <a:pt x="0" y="277367"/>
                  </a:moveTo>
                  <a:lnTo>
                    <a:pt x="387096" y="277367"/>
                  </a:lnTo>
                  <a:lnTo>
                    <a:pt x="387096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0" name="object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098115"/>
              </p:ext>
            </p:extLst>
          </p:nvPr>
        </p:nvGraphicFramePr>
        <p:xfrm>
          <a:off x="2743580" y="2290953"/>
          <a:ext cx="2734309" cy="1160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05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8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68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2627">
                <a:tc gridSpan="7">
                  <a:txBody>
                    <a:bodyPr/>
                    <a:lstStyle/>
                    <a:p>
                      <a:pPr marL="5899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200" b="1" dirty="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Acceso</a:t>
                      </a:r>
                      <a:r>
                        <a:rPr sz="1200" b="1" spc="-3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y</a:t>
                      </a:r>
                      <a:r>
                        <a:rPr sz="1200" b="1" spc="-4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200" b="1" spc="-10" dirty="0" err="1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permanencia</a:t>
                      </a:r>
                      <a:endParaRPr sz="1200" dirty="0">
                        <a:latin typeface="Trebuchet MS"/>
                        <a:cs typeface="Trebuchet MS"/>
                      </a:endParaRPr>
                    </a:p>
                  </a:txBody>
                  <a:tcPr marL="0" marR="0" marT="19685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3155">
                <a:tc gridSpan="4">
                  <a:txBody>
                    <a:bodyPr/>
                    <a:lstStyle/>
                    <a:p>
                      <a:pPr marL="173355" marR="168910" algn="ct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050" dirty="0" err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Infraestructura</a:t>
                      </a:r>
                      <a:r>
                        <a:rPr sz="1050" spc="-6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</a:t>
                      </a:r>
                      <a:r>
                        <a:rPr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spc="-10" dirty="0" err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dotaciones</a:t>
                      </a:r>
                      <a:r>
                        <a:rPr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spc="-10" dirty="0" err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escolares</a:t>
                      </a:r>
                      <a:endParaRPr sz="1050" dirty="0">
                        <a:latin typeface="Carlito"/>
                        <a:cs typeface="Carlito"/>
                      </a:endParaRPr>
                    </a:p>
                  </a:txBody>
                  <a:tcPr marL="0" marR="0" marT="50165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28575">
                      <a:solidFill>
                        <a:srgbClr val="042333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42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63525" marR="259079" algn="ctr">
                        <a:lnSpc>
                          <a:spcPct val="99500"/>
                        </a:lnSpc>
                        <a:spcBef>
                          <a:spcPts val="425"/>
                        </a:spcBef>
                      </a:pPr>
                      <a:r>
                        <a:rPr lang="es-ES" sz="10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R</a:t>
                      </a:r>
                      <a:r>
                        <a:rPr sz="10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uta</a:t>
                      </a:r>
                      <a:r>
                        <a:rPr sz="1050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s-CO" sz="10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de</a:t>
                      </a:r>
                      <a:r>
                        <a:rPr lang="es-CO"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dirty="0" err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acceso</a:t>
                      </a:r>
                      <a:r>
                        <a:rPr sz="1050" spc="-4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spc="-5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y</a:t>
                      </a:r>
                      <a:r>
                        <a:rPr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050" spc="-10" dirty="0" err="1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permanencia</a:t>
                      </a:r>
                      <a:r>
                        <a:rPr lang="es-ES"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lang="es-CO" sz="1050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escolar</a:t>
                      </a:r>
                      <a:endParaRPr sz="1050" dirty="0">
                        <a:latin typeface="Carlito"/>
                        <a:cs typeface="Carlito"/>
                      </a:endParaRPr>
                    </a:p>
                  </a:txBody>
                  <a:tcPr marL="0" marR="0" marT="53975" marB="0">
                    <a:lnL w="38100" cap="flat" cmpd="sng" algn="ctr">
                      <a:solidFill>
                        <a:srgbClr val="042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483"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800" spc="-5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0</a:t>
                      </a:r>
                      <a:endParaRPr sz="1800">
                        <a:latin typeface="Trebuchet MS"/>
                        <a:cs typeface="Trebuchet MS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28575" cap="flat" cmpd="sng" algn="ctr">
                      <a:solidFill>
                        <a:srgbClr val="042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lang="es-ES" sz="18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12700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4EA72D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s-ES" sz="1800" dirty="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0</a:t>
                      </a:r>
                      <a:endParaRPr sz="1800" dirty="0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6F2F9F"/>
                    </a:solidFill>
                  </a:tcPr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s-CO" sz="1800" i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1</a:t>
                      </a:r>
                      <a:endParaRPr sz="1800" dirty="0">
                        <a:latin typeface="Trebuchet MS"/>
                        <a:cs typeface="Trebuchet MS"/>
                      </a:endParaRPr>
                    </a:p>
                  </a:txBody>
                  <a:tcPr marL="0" marR="0" marT="15240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155F8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042333"/>
                      </a:solidFill>
                      <a:prstDash val="solid"/>
                    </a:lnL>
                    <a:lnR w="3810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lang="es-ES" sz="1600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0</a:t>
                      </a:r>
                      <a:endParaRPr sz="1600" dirty="0">
                        <a:latin typeface="Trebuchet MS"/>
                        <a:cs typeface="Trebuchet MS"/>
                      </a:endParaRPr>
                    </a:p>
                  </a:txBody>
                  <a:tcPr marL="0" marR="0" marT="23495" marB="0">
                    <a:lnL w="19050">
                      <a:solidFill>
                        <a:srgbClr val="042333"/>
                      </a:solidFill>
                      <a:prstDash val="solid"/>
                    </a:lnL>
                    <a:lnR w="19050">
                      <a:solidFill>
                        <a:srgbClr val="042333"/>
                      </a:solidFill>
                      <a:prstDash val="solid"/>
                    </a:lnR>
                    <a:lnT w="19050">
                      <a:solidFill>
                        <a:srgbClr val="042333"/>
                      </a:solidFill>
                      <a:prstDash val="solid"/>
                    </a:lnT>
                    <a:lnB w="19050">
                      <a:solidFill>
                        <a:srgbClr val="042333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55"/>
                        </a:spcBef>
                        <a:tabLst>
                          <a:tab pos="462915" algn="l"/>
                          <a:tab pos="857250" algn="l"/>
                        </a:tabLst>
                      </a:pPr>
                      <a:r>
                        <a:rPr lang="es-CO" sz="2100" spc="-75" baseline="3968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r>
                        <a:rPr sz="2100" baseline="3968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	</a:t>
                      </a:r>
                      <a:r>
                        <a:rPr sz="1800" i="1" spc="-5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0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	</a:t>
                      </a:r>
                      <a:r>
                        <a:rPr sz="2100" i="1" spc="-75" baseline="3968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4</a:t>
                      </a:r>
                      <a:endParaRPr sz="2100" baseline="3968" dirty="0">
                        <a:latin typeface="Trebuchet MS"/>
                        <a:cs typeface="Trebuchet MS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42333"/>
                      </a:solidFill>
                      <a:prstDash val="solid"/>
                    </a:lnL>
                    <a:lnT w="19050">
                      <a:solidFill>
                        <a:srgbClr val="042333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" name="object 71"/>
          <p:cNvSpPr txBox="1"/>
          <p:nvPr/>
        </p:nvSpPr>
        <p:spPr>
          <a:xfrm>
            <a:off x="2833242" y="3466338"/>
            <a:ext cx="252285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CO" sz="900" spc="-10" dirty="0">
                <a:latin typeface="Trebuchet MS"/>
                <a:cs typeface="Trebuchet MS"/>
              </a:rPr>
              <a:t>El</a:t>
            </a:r>
            <a:r>
              <a:rPr lang="es-CO" sz="900" spc="-65" dirty="0">
                <a:latin typeface="Trebuchet MS"/>
                <a:cs typeface="Trebuchet MS"/>
              </a:rPr>
              <a:t> </a:t>
            </a:r>
            <a:r>
              <a:rPr lang="es-CO" sz="900" dirty="0">
                <a:latin typeface="Trebuchet MS"/>
                <a:cs typeface="Trebuchet MS"/>
              </a:rPr>
              <a:t>proceso</a:t>
            </a:r>
            <a:r>
              <a:rPr lang="es-CO" sz="900" spc="-55" dirty="0">
                <a:latin typeface="Trebuchet MS"/>
                <a:cs typeface="Trebuchet MS"/>
              </a:rPr>
              <a:t> no </a:t>
            </a:r>
            <a:r>
              <a:rPr lang="es-CO" sz="900" spc="-20" dirty="0">
                <a:latin typeface="Trebuchet MS"/>
                <a:cs typeface="Trebuchet MS"/>
              </a:rPr>
              <a:t>presentó</a:t>
            </a:r>
            <a:r>
              <a:rPr lang="es-CO" sz="900" spc="-65" dirty="0">
                <a:latin typeface="Trebuchet MS"/>
                <a:cs typeface="Trebuchet MS"/>
              </a:rPr>
              <a:t> </a:t>
            </a:r>
            <a:r>
              <a:rPr lang="es-CO" sz="900" spc="-35" dirty="0">
                <a:latin typeface="Trebuchet MS"/>
                <a:cs typeface="Trebuchet MS"/>
              </a:rPr>
              <a:t>alerta</a:t>
            </a:r>
            <a:r>
              <a:rPr lang="es-CO" sz="900" spc="-65" dirty="0">
                <a:latin typeface="Trebuchet MS"/>
                <a:cs typeface="Trebuchet MS"/>
              </a:rPr>
              <a:t> </a:t>
            </a:r>
            <a:r>
              <a:rPr lang="es-CO" sz="900" spc="-10" dirty="0">
                <a:latin typeface="Trebuchet MS"/>
                <a:cs typeface="Trebuchet MS"/>
              </a:rPr>
              <a:t>en</a:t>
            </a:r>
            <a:r>
              <a:rPr lang="es-CO" sz="900" spc="-65" dirty="0">
                <a:latin typeface="Trebuchet MS"/>
                <a:cs typeface="Trebuchet MS"/>
              </a:rPr>
              <a:t> ningún </a:t>
            </a:r>
            <a:r>
              <a:rPr lang="es-CO" sz="900" spc="-65" dirty="0" err="1">
                <a:latin typeface="Trebuchet MS"/>
                <a:cs typeface="Trebuchet MS"/>
              </a:rPr>
              <a:t>idicador</a:t>
            </a:r>
            <a:endParaRPr lang="es-CO" sz="900" dirty="0">
              <a:latin typeface="Trebuchet MS"/>
              <a:cs typeface="Trebuchet MS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3698223" y="4088219"/>
            <a:ext cx="400564" cy="256480"/>
          </a:xfrm>
          <a:prstGeom prst="rect">
            <a:avLst/>
          </a:prstGeom>
          <a:solidFill>
            <a:srgbClr val="4EA72D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 anchor="t">
            <a:spAutoFit/>
          </a:bodyPr>
          <a:lstStyle/>
          <a:p>
            <a:pPr algn="ctr">
              <a:lnSpc>
                <a:spcPts val="2025"/>
              </a:lnSpc>
            </a:pPr>
            <a:r>
              <a:rPr lang="es-ES" sz="1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lang="es-CO" sz="1800" spc="-50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4859273" y="4038600"/>
            <a:ext cx="147955" cy="299720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800" dirty="0">
                <a:solidFill>
                  <a:schemeClr val="bg1"/>
                </a:solidFill>
                <a:latin typeface="Trebuchet MS"/>
                <a:cs typeface="Trebuchet MS"/>
              </a:rPr>
              <a:t>8</a:t>
            </a:r>
            <a:endParaRPr lang="es-CO" sz="18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2833242" y="4363828"/>
            <a:ext cx="262788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z="900" spc="-10" dirty="0">
                <a:latin typeface="Trebuchet MS"/>
                <a:cs typeface="Trebuchet MS"/>
              </a:rPr>
              <a:t>El</a:t>
            </a:r>
            <a:r>
              <a:rPr lang="es-CO" sz="900" spc="-85" dirty="0">
                <a:latin typeface="Trebuchet MS"/>
                <a:cs typeface="Trebuchet MS"/>
              </a:rPr>
              <a:t> </a:t>
            </a:r>
            <a:r>
              <a:rPr lang="es-CO" sz="900" dirty="0">
                <a:latin typeface="Trebuchet MS"/>
                <a:cs typeface="Trebuchet MS"/>
              </a:rPr>
              <a:t>proceso</a:t>
            </a:r>
            <a:r>
              <a:rPr lang="es-CO" sz="900" spc="-70" dirty="0">
                <a:latin typeface="Trebuchet MS"/>
                <a:cs typeface="Trebuchet MS"/>
              </a:rPr>
              <a:t> no realizó el reporte oportuno para 4 indicadores.</a:t>
            </a:r>
            <a:endParaRPr lang="es-CO" sz="900" dirty="0">
              <a:latin typeface="Trebuchet MS"/>
              <a:cs typeface="Trebuchet MS"/>
            </a:endParaRPr>
          </a:p>
        </p:txBody>
      </p:sp>
      <p:sp>
        <p:nvSpPr>
          <p:cNvPr id="85" name="object 85"/>
          <p:cNvSpPr/>
          <p:nvPr/>
        </p:nvSpPr>
        <p:spPr>
          <a:xfrm>
            <a:off x="2750057" y="5420105"/>
            <a:ext cx="288290" cy="276225"/>
          </a:xfrm>
          <a:custGeom>
            <a:avLst/>
            <a:gdLst/>
            <a:ahLst/>
            <a:cxnLst/>
            <a:rect l="l" t="t" r="r" b="b"/>
            <a:pathLst>
              <a:path w="288289" h="276225">
                <a:moveTo>
                  <a:pt x="0" y="275844"/>
                </a:moveTo>
                <a:lnTo>
                  <a:pt x="288036" y="275844"/>
                </a:lnTo>
                <a:lnTo>
                  <a:pt x="288036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ln w="28575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 txBox="1"/>
          <p:nvPr/>
        </p:nvSpPr>
        <p:spPr>
          <a:xfrm>
            <a:off x="2750057" y="5420105"/>
            <a:ext cx="288290" cy="27622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ts val="2025"/>
              </a:lnSpc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3071622" y="5420105"/>
            <a:ext cx="442722" cy="276225"/>
          </a:xfrm>
          <a:custGeom>
            <a:avLst/>
            <a:gdLst/>
            <a:ahLst/>
            <a:cxnLst/>
            <a:rect l="l" t="t" r="r" b="b"/>
            <a:pathLst>
              <a:path w="500379" h="276225">
                <a:moveTo>
                  <a:pt x="0" y="275844"/>
                </a:moveTo>
                <a:lnTo>
                  <a:pt x="499872" y="275844"/>
                </a:lnTo>
                <a:lnTo>
                  <a:pt x="499872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r>
              <a:rPr lang="es-ES" dirty="0"/>
              <a:t>  </a:t>
            </a:r>
            <a:r>
              <a:rPr lang="es-ES" dirty="0">
                <a:solidFill>
                  <a:schemeClr val="bg1"/>
                </a:solidFill>
              </a:rPr>
              <a:t>0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3688970" y="5390489"/>
            <a:ext cx="147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grpSp>
        <p:nvGrpSpPr>
          <p:cNvPr id="94" name="object 94"/>
          <p:cNvGrpSpPr/>
          <p:nvPr/>
        </p:nvGrpSpPr>
        <p:grpSpPr>
          <a:xfrm>
            <a:off x="2750120" y="5752717"/>
            <a:ext cx="290641" cy="253747"/>
            <a:chOff x="3649914" y="5761481"/>
            <a:chExt cx="290641" cy="277496"/>
          </a:xfrm>
        </p:grpSpPr>
        <p:sp>
          <p:nvSpPr>
            <p:cNvPr id="95" name="object 95"/>
            <p:cNvSpPr/>
            <p:nvPr/>
          </p:nvSpPr>
          <p:spPr>
            <a:xfrm>
              <a:off x="3649914" y="5761481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288036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6" y="277368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96" name="object 96"/>
            <p:cNvSpPr/>
            <p:nvPr/>
          </p:nvSpPr>
          <p:spPr>
            <a:xfrm>
              <a:off x="3652265" y="576148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0" y="277368"/>
                  </a:moveTo>
                  <a:lnTo>
                    <a:pt x="288036" y="277368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2" name="object 112"/>
          <p:cNvSpPr txBox="1"/>
          <p:nvPr/>
        </p:nvSpPr>
        <p:spPr>
          <a:xfrm>
            <a:off x="2754694" y="6053251"/>
            <a:ext cx="2861816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CO" sz="900" spc="-10" dirty="0">
                <a:latin typeface="Trebuchet MS"/>
                <a:cs typeface="Trebuchet MS"/>
              </a:rPr>
              <a:t>El</a:t>
            </a:r>
            <a:r>
              <a:rPr lang="es-CO" sz="900" spc="-70" dirty="0">
                <a:latin typeface="Trebuchet MS"/>
                <a:cs typeface="Trebuchet MS"/>
              </a:rPr>
              <a:t> </a:t>
            </a:r>
            <a:r>
              <a:rPr lang="es-CO" sz="900" dirty="0">
                <a:latin typeface="Trebuchet MS"/>
                <a:cs typeface="Trebuchet MS"/>
              </a:rPr>
              <a:t>proceso</a:t>
            </a:r>
            <a:r>
              <a:rPr lang="es-CO" sz="900" spc="-65" dirty="0">
                <a:latin typeface="Trebuchet MS"/>
                <a:cs typeface="Trebuchet MS"/>
              </a:rPr>
              <a:t> </a:t>
            </a:r>
            <a:r>
              <a:rPr lang="es-CO" sz="900" spc="-20" dirty="0">
                <a:latin typeface="Trebuchet MS"/>
                <a:cs typeface="Trebuchet MS"/>
              </a:rPr>
              <a:t>presentó</a:t>
            </a:r>
            <a:r>
              <a:rPr lang="es-CO" sz="900" spc="-65" dirty="0">
                <a:latin typeface="Trebuchet MS"/>
                <a:cs typeface="Trebuchet MS"/>
              </a:rPr>
              <a:t> 1 </a:t>
            </a:r>
            <a:r>
              <a:rPr lang="es-CO" sz="900" spc="-20" dirty="0">
                <a:latin typeface="Trebuchet MS"/>
                <a:cs typeface="Trebuchet MS"/>
              </a:rPr>
              <a:t>alerta en el sub proceso de Innovación y desarrollo, no reporta la totalidad de indicadores.</a:t>
            </a:r>
            <a:endParaRPr lang="es-CO" sz="900" dirty="0">
              <a:latin typeface="Trebuchet MS"/>
              <a:cs typeface="Trebuchet MS"/>
            </a:endParaRPr>
          </a:p>
        </p:txBody>
      </p:sp>
      <p:grpSp>
        <p:nvGrpSpPr>
          <p:cNvPr id="113" name="object 113"/>
          <p:cNvGrpSpPr/>
          <p:nvPr/>
        </p:nvGrpSpPr>
        <p:grpSpPr>
          <a:xfrm>
            <a:off x="5846445" y="2827401"/>
            <a:ext cx="643890" cy="296545"/>
            <a:chOff x="5846445" y="2827401"/>
            <a:chExt cx="643890" cy="296545"/>
          </a:xfrm>
        </p:grpSpPr>
        <p:sp>
          <p:nvSpPr>
            <p:cNvPr id="114" name="object 114"/>
            <p:cNvSpPr/>
            <p:nvPr/>
          </p:nvSpPr>
          <p:spPr>
            <a:xfrm>
              <a:off x="6194298" y="2836926"/>
              <a:ext cx="287020" cy="277495"/>
            </a:xfrm>
            <a:custGeom>
              <a:avLst/>
              <a:gdLst/>
              <a:ahLst/>
              <a:cxnLst/>
              <a:rect l="l" t="t" r="r" b="b"/>
              <a:pathLst>
                <a:path w="287020" h="277494">
                  <a:moveTo>
                    <a:pt x="286512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86512" y="277367"/>
                  </a:lnTo>
                  <a:lnTo>
                    <a:pt x="286512" y="0"/>
                  </a:lnTo>
                  <a:close/>
                </a:path>
              </a:pathLst>
            </a:custGeom>
            <a:solidFill>
              <a:srgbClr val="4EA7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115"/>
            <p:cNvSpPr/>
            <p:nvPr/>
          </p:nvSpPr>
          <p:spPr>
            <a:xfrm>
              <a:off x="6194298" y="2836926"/>
              <a:ext cx="287020" cy="277495"/>
            </a:xfrm>
            <a:custGeom>
              <a:avLst/>
              <a:gdLst/>
              <a:ahLst/>
              <a:cxnLst/>
              <a:rect l="l" t="t" r="r" b="b"/>
              <a:pathLst>
                <a:path w="287020" h="277494">
                  <a:moveTo>
                    <a:pt x="0" y="277367"/>
                  </a:moveTo>
                  <a:lnTo>
                    <a:pt x="286512" y="277367"/>
                  </a:lnTo>
                  <a:lnTo>
                    <a:pt x="286512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116"/>
            <p:cNvSpPr/>
            <p:nvPr/>
          </p:nvSpPr>
          <p:spPr>
            <a:xfrm>
              <a:off x="5855970" y="2836926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4">
                  <a:moveTo>
                    <a:pt x="288036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88036" y="277367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5855970" y="2836926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4">
                  <a:moveTo>
                    <a:pt x="0" y="277367"/>
                  </a:moveTo>
                  <a:lnTo>
                    <a:pt x="288036" y="277367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8" name="object 118"/>
          <p:cNvSpPr txBox="1"/>
          <p:nvPr/>
        </p:nvSpPr>
        <p:spPr>
          <a:xfrm>
            <a:off x="5926073" y="2807970"/>
            <a:ext cx="485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0520" algn="l"/>
              </a:tabLst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r>
              <a:rPr sz="1800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sz="1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800" dirty="0">
              <a:latin typeface="Trebuchet MS"/>
              <a:cs typeface="Trebuchet MS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6534467" y="2827750"/>
            <a:ext cx="307340" cy="296545"/>
            <a:chOff x="6553581" y="2841117"/>
            <a:chExt cx="307340" cy="296545"/>
          </a:xfrm>
        </p:grpSpPr>
        <p:sp>
          <p:nvSpPr>
            <p:cNvPr id="120" name="object 120"/>
            <p:cNvSpPr/>
            <p:nvPr/>
          </p:nvSpPr>
          <p:spPr>
            <a:xfrm>
              <a:off x="6563106" y="285064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4">
                  <a:moveTo>
                    <a:pt x="288035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88035" y="277367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6563106" y="285064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4">
                  <a:moveTo>
                    <a:pt x="0" y="277367"/>
                  </a:moveTo>
                  <a:lnTo>
                    <a:pt x="288035" y="277367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2" name="object 122"/>
          <p:cNvGrpSpPr/>
          <p:nvPr/>
        </p:nvGrpSpPr>
        <p:grpSpPr>
          <a:xfrm>
            <a:off x="6892606" y="2827750"/>
            <a:ext cx="307340" cy="296545"/>
            <a:chOff x="6911720" y="2841117"/>
            <a:chExt cx="307340" cy="296545"/>
          </a:xfrm>
        </p:grpSpPr>
        <p:sp>
          <p:nvSpPr>
            <p:cNvPr id="123" name="object 123"/>
            <p:cNvSpPr/>
            <p:nvPr/>
          </p:nvSpPr>
          <p:spPr>
            <a:xfrm>
              <a:off x="6921245" y="285064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4">
                  <a:moveTo>
                    <a:pt x="288035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288035" y="277367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6921245" y="285064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4">
                  <a:moveTo>
                    <a:pt x="0" y="277367"/>
                  </a:moveTo>
                  <a:lnTo>
                    <a:pt x="288035" y="277367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7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 txBox="1"/>
          <p:nvPr/>
        </p:nvSpPr>
        <p:spPr>
          <a:xfrm>
            <a:off x="6613715" y="2807684"/>
            <a:ext cx="5060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0840" algn="l"/>
              </a:tabLst>
            </a:pPr>
            <a:r>
              <a:rPr lang="es-CO" i="1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1800" i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i="1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5854065" y="3182492"/>
            <a:ext cx="132080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70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lang="es-CO" sz="900" spc="-35" dirty="0">
                <a:latin typeface="Trebuchet MS"/>
                <a:cs typeface="Trebuchet MS"/>
              </a:rPr>
              <a:t>presentó alertas. No realiza reporte a 2 de sus indicadores.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6165341" y="4458461"/>
            <a:ext cx="288290" cy="276225"/>
          </a:xfrm>
          <a:prstGeom prst="rect">
            <a:avLst/>
          </a:prstGeom>
          <a:solidFill>
            <a:srgbClr val="4EA72D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ts val="2025"/>
              </a:lnSpc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128" name="object 128"/>
          <p:cNvGrpSpPr/>
          <p:nvPr/>
        </p:nvGrpSpPr>
        <p:grpSpPr>
          <a:xfrm>
            <a:off x="5813932" y="4448300"/>
            <a:ext cx="307340" cy="296545"/>
            <a:chOff x="5797677" y="4455033"/>
            <a:chExt cx="307340" cy="296545"/>
          </a:xfrm>
        </p:grpSpPr>
        <p:sp>
          <p:nvSpPr>
            <p:cNvPr id="129" name="object 129"/>
            <p:cNvSpPr/>
            <p:nvPr/>
          </p:nvSpPr>
          <p:spPr>
            <a:xfrm>
              <a:off x="5807202" y="4464558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288036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6" y="277368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5807202" y="4464558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0" y="277368"/>
                  </a:moveTo>
                  <a:lnTo>
                    <a:pt x="288036" y="277368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1" name="object 131"/>
          <p:cNvSpPr txBox="1"/>
          <p:nvPr/>
        </p:nvSpPr>
        <p:spPr>
          <a:xfrm>
            <a:off x="5877305" y="4434585"/>
            <a:ext cx="147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6529577" y="4457950"/>
            <a:ext cx="288290" cy="277495"/>
          </a:xfrm>
          <a:prstGeom prst="rect">
            <a:avLst/>
          </a:prstGeom>
          <a:solidFill>
            <a:srgbClr val="6F2F9F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ts val="2025"/>
              </a:lnSpc>
            </a:pPr>
            <a:r>
              <a:rPr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6897432" y="4458459"/>
            <a:ext cx="288290" cy="276225"/>
          </a:xfrm>
          <a:prstGeom prst="rect">
            <a:avLst/>
          </a:prstGeom>
          <a:solidFill>
            <a:srgbClr val="155F82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3185">
              <a:lnSpc>
                <a:spcPts val="2025"/>
              </a:lnSpc>
            </a:pPr>
            <a:r>
              <a:rPr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5859017" y="4849495"/>
            <a:ext cx="12312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900" spc="-45" dirty="0">
                <a:latin typeface="Trebuchet MS"/>
                <a:cs typeface="Trebuchet MS"/>
              </a:rPr>
              <a:t>El</a:t>
            </a:r>
            <a:r>
              <a:rPr sz="900" spc="-2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70" dirty="0">
                <a:latin typeface="Trebuchet MS"/>
                <a:cs typeface="Trebuchet MS"/>
              </a:rPr>
              <a:t> </a:t>
            </a:r>
            <a:r>
              <a:rPr sz="900" spc="40" dirty="0">
                <a:latin typeface="Trebuchet MS"/>
                <a:cs typeface="Trebuchet MS"/>
              </a:rPr>
              <a:t>NO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presentó </a:t>
            </a:r>
            <a:r>
              <a:rPr sz="900" spc="-25" dirty="0">
                <a:latin typeface="Trebuchet MS"/>
                <a:cs typeface="Trebuchet MS"/>
              </a:rPr>
              <a:t>alertas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-80" dirty="0">
                <a:latin typeface="Trebuchet MS"/>
                <a:cs typeface="Trebuchet MS"/>
              </a:rPr>
              <a:t>ya</a:t>
            </a:r>
            <a:r>
              <a:rPr sz="900" spc="10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que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40" dirty="0">
                <a:latin typeface="Trebuchet MS"/>
                <a:cs typeface="Trebuchet MS"/>
              </a:rPr>
              <a:t>NO</a:t>
            </a:r>
            <a:r>
              <a:rPr sz="900" spc="-1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tiene </a:t>
            </a:r>
            <a:r>
              <a:rPr sz="900" spc="-30" dirty="0">
                <a:latin typeface="Trebuchet MS"/>
                <a:cs typeface="Trebuchet MS"/>
              </a:rPr>
              <a:t>reportes</a:t>
            </a:r>
            <a:r>
              <a:rPr sz="900" spc="-1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asignados</a:t>
            </a:r>
            <a:r>
              <a:rPr sz="900" spc="-15" dirty="0">
                <a:latin typeface="Trebuchet MS"/>
                <a:cs typeface="Trebuchet MS"/>
              </a:rPr>
              <a:t> </a:t>
            </a:r>
            <a:r>
              <a:rPr sz="900" spc="-30" dirty="0">
                <a:latin typeface="Trebuchet MS"/>
                <a:cs typeface="Trebuchet MS"/>
              </a:rPr>
              <a:t>en</a:t>
            </a:r>
            <a:r>
              <a:rPr sz="900" spc="-10" dirty="0">
                <a:latin typeface="Trebuchet MS"/>
                <a:cs typeface="Trebuchet MS"/>
              </a:rPr>
              <a:t> </a:t>
            </a:r>
            <a:r>
              <a:rPr sz="900" spc="-25" dirty="0">
                <a:latin typeface="Trebuchet MS"/>
                <a:cs typeface="Trebuchet MS"/>
              </a:rPr>
              <a:t>el </a:t>
            </a:r>
            <a:r>
              <a:rPr sz="900" spc="-20" dirty="0">
                <a:latin typeface="Trebuchet MS"/>
                <a:cs typeface="Trebuchet MS"/>
              </a:rPr>
              <a:t>periodo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analizado.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7336281" y="3983558"/>
            <a:ext cx="107314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146" name="object 146"/>
          <p:cNvSpPr txBox="1"/>
          <p:nvPr/>
        </p:nvSpPr>
        <p:spPr>
          <a:xfrm>
            <a:off x="7670039" y="3809905"/>
            <a:ext cx="15805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CO" sz="900" spc="-10" dirty="0">
                <a:latin typeface="Trebuchet MS"/>
                <a:cs typeface="Trebuchet MS"/>
              </a:rPr>
              <a:t>El</a:t>
            </a:r>
            <a:r>
              <a:rPr lang="es-CO" sz="900" spc="-75" dirty="0">
                <a:latin typeface="Trebuchet MS"/>
                <a:cs typeface="Trebuchet MS"/>
              </a:rPr>
              <a:t> </a:t>
            </a:r>
            <a:r>
              <a:rPr lang="es-CO" sz="900" dirty="0">
                <a:latin typeface="Trebuchet MS"/>
                <a:cs typeface="Trebuchet MS"/>
              </a:rPr>
              <a:t>proceso</a:t>
            </a:r>
            <a:r>
              <a:rPr lang="es-CO" sz="900" spc="-55" dirty="0">
                <a:latin typeface="Trebuchet MS"/>
                <a:cs typeface="Trebuchet MS"/>
              </a:rPr>
              <a:t> no presentó</a:t>
            </a:r>
            <a:r>
              <a:rPr lang="es-CO" sz="900" spc="-70" dirty="0">
                <a:latin typeface="Trebuchet MS"/>
                <a:cs typeface="Trebuchet MS"/>
              </a:rPr>
              <a:t> </a:t>
            </a:r>
            <a:r>
              <a:rPr lang="es-CO" sz="900" spc="-10" dirty="0">
                <a:latin typeface="Trebuchet MS"/>
                <a:cs typeface="Trebuchet MS"/>
              </a:rPr>
              <a:t>alerta</a:t>
            </a:r>
            <a:endParaRPr lang="es-CO" sz="900" dirty="0">
              <a:latin typeface="Trebuchet MS"/>
              <a:cs typeface="Trebuchet MS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7670038" y="2841497"/>
            <a:ext cx="185204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presentó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alerta</a:t>
            </a:r>
            <a:r>
              <a:rPr sz="900" spc="-85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en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lang="es-ES" sz="900" spc="-50" dirty="0">
                <a:latin typeface="Trebuchet MS"/>
                <a:cs typeface="Trebuchet MS"/>
              </a:rPr>
              <a:t>los únicos 3 indicadores reportados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66" name="object 166"/>
          <p:cNvSpPr txBox="1"/>
          <p:nvPr/>
        </p:nvSpPr>
        <p:spPr>
          <a:xfrm>
            <a:off x="7720077" y="5935163"/>
            <a:ext cx="18774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dirty="0" err="1">
                <a:latin typeface="Trebuchet MS"/>
                <a:cs typeface="Trebuchet MS"/>
              </a:rPr>
              <a:t>proceso</a:t>
            </a:r>
            <a:r>
              <a:rPr sz="900" spc="-3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lang="es-ES" sz="900" spc="5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re</a:t>
            </a:r>
            <a:r>
              <a:rPr lang="es-ES" sz="900" spc="-35" dirty="0" err="1">
                <a:latin typeface="Trebuchet MS"/>
                <a:cs typeface="Trebuchet MS"/>
              </a:rPr>
              <a:t>alizó</a:t>
            </a:r>
            <a:r>
              <a:rPr lang="es-ES" sz="900" spc="-35" dirty="0">
                <a:latin typeface="Trebuchet MS"/>
                <a:cs typeface="Trebuchet MS"/>
              </a:rPr>
              <a:t> reporte oportuno de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lang="es-ES" sz="900" spc="-50" dirty="0">
                <a:latin typeface="Trebuchet MS"/>
                <a:cs typeface="Trebuchet MS"/>
              </a:rPr>
              <a:t>uno de </a:t>
            </a:r>
            <a:r>
              <a:rPr sz="900" dirty="0">
                <a:latin typeface="Trebuchet MS"/>
                <a:cs typeface="Trebuchet MS"/>
              </a:rPr>
              <a:t>sus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indicadores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9839706" y="2828906"/>
            <a:ext cx="19119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latin typeface="Trebuchet MS"/>
              </a:rPr>
              <a:t>El </a:t>
            </a:r>
            <a:r>
              <a:rPr sz="900" spc="-20" dirty="0" err="1">
                <a:latin typeface="Trebuchet MS"/>
              </a:rPr>
              <a:t>proceso</a:t>
            </a:r>
            <a:r>
              <a:rPr sz="900" spc="-20" dirty="0">
                <a:latin typeface="Trebuchet MS"/>
              </a:rPr>
              <a:t> </a:t>
            </a:r>
            <a:r>
              <a:rPr lang="es-ES" sz="900" spc="-20" dirty="0">
                <a:latin typeface="Trebuchet MS"/>
              </a:rPr>
              <a:t>presentó alerta en 3 de sus indicadores.</a:t>
            </a:r>
            <a:endParaRPr sz="900" spc="-20" dirty="0">
              <a:latin typeface="Trebuchet MS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9866288" y="3764967"/>
            <a:ext cx="19119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lang="es-ES" sz="900" spc="-20" dirty="0">
                <a:latin typeface="Trebuchet MS"/>
                <a:cs typeface="Trebuchet MS"/>
              </a:rPr>
              <a:t>realizó reporte oportuno de sus indicadores.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9883457" y="4721509"/>
            <a:ext cx="191198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latin typeface="Trebuchet MS"/>
              </a:rPr>
              <a:t>El </a:t>
            </a:r>
            <a:r>
              <a:rPr sz="900" spc="-20" dirty="0" err="1">
                <a:latin typeface="Trebuchet MS"/>
              </a:rPr>
              <a:t>proceso</a:t>
            </a:r>
            <a:r>
              <a:rPr sz="900" spc="-20" dirty="0">
                <a:latin typeface="Trebuchet MS"/>
              </a:rPr>
              <a:t> </a:t>
            </a:r>
            <a:r>
              <a:rPr lang="es-ES" sz="900" spc="-20" dirty="0">
                <a:latin typeface="Trebuchet MS"/>
              </a:rPr>
              <a:t>presentó una alerta en sus indicadores.</a:t>
            </a:r>
            <a:endParaRPr sz="900" spc="-20" dirty="0">
              <a:latin typeface="Trebuchet MS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9889348" y="5651023"/>
            <a:ext cx="1929764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3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35" dirty="0">
                <a:latin typeface="Trebuchet MS"/>
                <a:cs typeface="Trebuchet MS"/>
              </a:rPr>
              <a:t> </a:t>
            </a:r>
            <a:r>
              <a:rPr lang="es-ES" sz="900" spc="-35" dirty="0">
                <a:latin typeface="Trebuchet MS"/>
                <a:cs typeface="Trebuchet MS"/>
              </a:rPr>
              <a:t>presentó alertas.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11822683" y="5080508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9907142" y="6166053"/>
            <a:ext cx="328677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8375" algn="l"/>
              </a:tabLst>
            </a:pPr>
            <a:r>
              <a:rPr lang="es-CO" sz="2700" spc="-75" baseline="1543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9909112" y="6514511"/>
            <a:ext cx="204406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 err="1">
                <a:latin typeface="Trebuchet MS"/>
                <a:cs typeface="Trebuchet MS"/>
              </a:rPr>
              <a:t>proceso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lang="es-ES" sz="900" spc="-55" dirty="0">
                <a:latin typeface="Trebuchet MS"/>
                <a:cs typeface="Trebuchet MS"/>
              </a:rPr>
              <a:t>presentó alerta en uno de sus indicadores.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11796776" y="5979363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11" name="object 211"/>
          <p:cNvSpPr txBox="1"/>
          <p:nvPr/>
        </p:nvSpPr>
        <p:spPr>
          <a:xfrm>
            <a:off x="165990" y="1944241"/>
            <a:ext cx="2380615" cy="403957"/>
          </a:xfrm>
          <a:prstGeom prst="rect">
            <a:avLst/>
          </a:prstGeom>
          <a:ln w="9525">
            <a:solidFill>
              <a:srgbClr val="155F82"/>
            </a:solidFill>
          </a:ln>
        </p:spPr>
        <p:txBody>
          <a:bodyPr vert="horz" wrap="square" lIns="0" tIns="34290" rIns="0" bIns="0" rtlCol="0" anchor="t">
            <a:spAutoFit/>
          </a:bodyPr>
          <a:lstStyle/>
          <a:p>
            <a:pPr marL="91440" marR="103505">
              <a:spcBef>
                <a:spcPts val="270"/>
              </a:spcBef>
            </a:pPr>
            <a:r>
              <a:rPr lang="es-CO" sz="1200" spc="-35" dirty="0">
                <a:solidFill>
                  <a:srgbClr val="155F82"/>
                </a:solidFill>
                <a:latin typeface="Trebuchet MS"/>
                <a:cs typeface="Trebuchet MS"/>
              </a:rPr>
              <a:t>Para</a:t>
            </a:r>
            <a:r>
              <a:rPr lang="es-CO"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4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lang="es-CO"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40" dirty="0">
                <a:solidFill>
                  <a:srgbClr val="155F82"/>
                </a:solidFill>
                <a:latin typeface="Trebuchet MS"/>
                <a:cs typeface="Trebuchet MS"/>
              </a:rPr>
              <a:t>segundo</a:t>
            </a:r>
            <a:r>
              <a:rPr lang="es-CO" sz="1200" spc="-5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45" dirty="0">
                <a:solidFill>
                  <a:srgbClr val="155F82"/>
                </a:solidFill>
                <a:latin typeface="Trebuchet MS"/>
                <a:cs typeface="Trebuchet MS"/>
              </a:rPr>
              <a:t>semestre</a:t>
            </a:r>
            <a:r>
              <a:rPr lang="es-CO" sz="1200" spc="-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dirty="0">
                <a:solidFill>
                  <a:srgbClr val="155F82"/>
                </a:solidFill>
                <a:latin typeface="Trebuchet MS"/>
                <a:cs typeface="Trebuchet MS"/>
              </a:rPr>
              <a:t>se</a:t>
            </a:r>
            <a:r>
              <a:rPr lang="es-CO" sz="1200" spc="-6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deben </a:t>
            </a:r>
            <a:r>
              <a:rPr lang="es-CO" sz="1200" spc="-50" dirty="0">
                <a:solidFill>
                  <a:srgbClr val="155F82"/>
                </a:solidFill>
                <a:latin typeface="Trebuchet MS"/>
                <a:cs typeface="Trebuchet MS"/>
              </a:rPr>
              <a:t>reportar</a:t>
            </a:r>
            <a:r>
              <a:rPr lang="es-CO" sz="1200" spc="-65" dirty="0">
                <a:solidFill>
                  <a:srgbClr val="155F82"/>
                </a:solidFill>
                <a:latin typeface="Trebuchet MS"/>
                <a:cs typeface="Trebuchet MS"/>
              </a:rPr>
              <a:t> 91 </a:t>
            </a:r>
            <a:r>
              <a:rPr lang="es-CO"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indicadores:</a:t>
            </a:r>
            <a:endParaRPr lang="es-CO" sz="1200" dirty="0">
              <a:latin typeface="Trebuchet MS"/>
              <a:cs typeface="Trebuchet MS"/>
            </a:endParaRPr>
          </a:p>
        </p:txBody>
      </p:sp>
      <p:graphicFrame>
        <p:nvGraphicFramePr>
          <p:cNvPr id="212" name="Gráfico 211">
            <a:extLst>
              <a:ext uri="{FF2B5EF4-FFF2-40B4-BE49-F238E27FC236}">
                <a16:creationId xmlns:a16="http://schemas.microsoft.com/office/drawing/2014/main" id="{C2EE803B-03FE-3001-8A73-3C254E910A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3946435"/>
              </p:ext>
            </p:extLst>
          </p:nvPr>
        </p:nvGraphicFramePr>
        <p:xfrm>
          <a:off x="113728" y="2550414"/>
          <a:ext cx="2465134" cy="235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13" name="CuadroTexto 212">
            <a:extLst>
              <a:ext uri="{FF2B5EF4-FFF2-40B4-BE49-F238E27FC236}">
                <a16:creationId xmlns:a16="http://schemas.microsoft.com/office/drawing/2014/main" id="{8C100C34-A8BB-A93D-AA4D-01B443FE6E7C}"/>
              </a:ext>
            </a:extLst>
          </p:cNvPr>
          <p:cNvSpPr txBox="1"/>
          <p:nvPr/>
        </p:nvSpPr>
        <p:spPr>
          <a:xfrm>
            <a:off x="398986" y="2336936"/>
            <a:ext cx="2279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/>
              <a:t>Balance de indicadores</a:t>
            </a:r>
          </a:p>
        </p:txBody>
      </p:sp>
      <p:sp>
        <p:nvSpPr>
          <p:cNvPr id="215" name="CuadroTexto 214">
            <a:extLst>
              <a:ext uri="{FF2B5EF4-FFF2-40B4-BE49-F238E27FC236}">
                <a16:creationId xmlns:a16="http://schemas.microsoft.com/office/drawing/2014/main" id="{E54F287A-8006-2CFE-B090-A084CAD2D6C6}"/>
              </a:ext>
            </a:extLst>
          </p:cNvPr>
          <p:cNvSpPr txBox="1"/>
          <p:nvPr/>
        </p:nvSpPr>
        <p:spPr>
          <a:xfrm>
            <a:off x="2977384" y="4055523"/>
            <a:ext cx="4170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4615">
              <a:lnSpc>
                <a:spcPct val="100000"/>
              </a:lnSpc>
              <a:spcBef>
                <a:spcPts val="120"/>
              </a:spcBef>
            </a:pPr>
            <a:r>
              <a:rPr lang="es-CO"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lang="es-CO" sz="1800" dirty="0">
              <a:latin typeface="Trebuchet MS"/>
              <a:cs typeface="Trebuchet MS"/>
            </a:endParaRPr>
          </a:p>
        </p:txBody>
      </p:sp>
      <p:sp>
        <p:nvSpPr>
          <p:cNvPr id="218" name="object 100">
            <a:extLst>
              <a:ext uri="{FF2B5EF4-FFF2-40B4-BE49-F238E27FC236}">
                <a16:creationId xmlns:a16="http://schemas.microsoft.com/office/drawing/2014/main" id="{8F2720BB-A2FC-CEBA-0DE4-091BEAEEADBC}"/>
              </a:ext>
            </a:extLst>
          </p:cNvPr>
          <p:cNvSpPr txBox="1"/>
          <p:nvPr/>
        </p:nvSpPr>
        <p:spPr>
          <a:xfrm>
            <a:off x="3088005" y="5759602"/>
            <a:ext cx="443865" cy="246862"/>
          </a:xfrm>
          <a:prstGeom prst="rect">
            <a:avLst/>
          </a:prstGeom>
          <a:solidFill>
            <a:srgbClr val="155F82"/>
          </a:solidFill>
          <a:ln w="19050">
            <a:solidFill>
              <a:srgbClr val="042333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es-ES" sz="1600" i="1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219" name="object 85">
            <a:extLst>
              <a:ext uri="{FF2B5EF4-FFF2-40B4-BE49-F238E27FC236}">
                <a16:creationId xmlns:a16="http://schemas.microsoft.com/office/drawing/2014/main" id="{13427185-1ED4-12EE-3728-B6F89450CBBA}"/>
              </a:ext>
            </a:extLst>
          </p:cNvPr>
          <p:cNvSpPr/>
          <p:nvPr/>
        </p:nvSpPr>
        <p:spPr>
          <a:xfrm>
            <a:off x="3627118" y="5425059"/>
            <a:ext cx="288290" cy="276225"/>
          </a:xfrm>
          <a:custGeom>
            <a:avLst/>
            <a:gdLst/>
            <a:ahLst/>
            <a:cxnLst/>
            <a:rect l="l" t="t" r="r" b="b"/>
            <a:pathLst>
              <a:path w="288289" h="276225">
                <a:moveTo>
                  <a:pt x="0" y="275844"/>
                </a:moveTo>
                <a:lnTo>
                  <a:pt x="288036" y="275844"/>
                </a:lnTo>
                <a:lnTo>
                  <a:pt x="288036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86">
            <a:extLst>
              <a:ext uri="{FF2B5EF4-FFF2-40B4-BE49-F238E27FC236}">
                <a16:creationId xmlns:a16="http://schemas.microsoft.com/office/drawing/2014/main" id="{DC273126-0CD4-2851-F93D-F7481240C0FF}"/>
              </a:ext>
            </a:extLst>
          </p:cNvPr>
          <p:cNvSpPr txBox="1"/>
          <p:nvPr/>
        </p:nvSpPr>
        <p:spPr>
          <a:xfrm>
            <a:off x="3627118" y="5425059"/>
            <a:ext cx="288290" cy="276225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ts val="2025"/>
              </a:lnSpc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21" name="object 88">
            <a:extLst>
              <a:ext uri="{FF2B5EF4-FFF2-40B4-BE49-F238E27FC236}">
                <a16:creationId xmlns:a16="http://schemas.microsoft.com/office/drawing/2014/main" id="{D69D67B9-DC24-4A84-599B-99237F0CBD51}"/>
              </a:ext>
            </a:extLst>
          </p:cNvPr>
          <p:cNvSpPr/>
          <p:nvPr/>
        </p:nvSpPr>
        <p:spPr>
          <a:xfrm>
            <a:off x="3948683" y="5425059"/>
            <a:ext cx="442722" cy="276225"/>
          </a:xfrm>
          <a:custGeom>
            <a:avLst/>
            <a:gdLst/>
            <a:ahLst/>
            <a:cxnLst/>
            <a:rect l="l" t="t" r="r" b="b"/>
            <a:pathLst>
              <a:path w="500379" h="276225">
                <a:moveTo>
                  <a:pt x="0" y="275844"/>
                </a:moveTo>
                <a:lnTo>
                  <a:pt x="499872" y="275844"/>
                </a:lnTo>
                <a:lnTo>
                  <a:pt x="499872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r>
              <a:rPr lang="es-ES" dirty="0"/>
              <a:t>  </a:t>
            </a:r>
            <a:r>
              <a:rPr lang="es-ES" dirty="0">
                <a:solidFill>
                  <a:schemeClr val="bg1"/>
                </a:solidFill>
              </a:rPr>
              <a:t>1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222" name="object 94">
            <a:extLst>
              <a:ext uri="{FF2B5EF4-FFF2-40B4-BE49-F238E27FC236}">
                <a16:creationId xmlns:a16="http://schemas.microsoft.com/office/drawing/2014/main" id="{45CE65B7-FA41-A73F-7F52-35AD1A18B962}"/>
              </a:ext>
            </a:extLst>
          </p:cNvPr>
          <p:cNvGrpSpPr/>
          <p:nvPr/>
        </p:nvGrpSpPr>
        <p:grpSpPr>
          <a:xfrm>
            <a:off x="3627181" y="5757671"/>
            <a:ext cx="290641" cy="253747"/>
            <a:chOff x="3649914" y="5761481"/>
            <a:chExt cx="290641" cy="277496"/>
          </a:xfrm>
        </p:grpSpPr>
        <p:sp>
          <p:nvSpPr>
            <p:cNvPr id="223" name="object 95">
              <a:extLst>
                <a:ext uri="{FF2B5EF4-FFF2-40B4-BE49-F238E27FC236}">
                  <a16:creationId xmlns:a16="http://schemas.microsoft.com/office/drawing/2014/main" id="{15434695-3979-149D-D496-956D585863B3}"/>
                </a:ext>
              </a:extLst>
            </p:cNvPr>
            <p:cNvSpPr/>
            <p:nvPr/>
          </p:nvSpPr>
          <p:spPr>
            <a:xfrm>
              <a:off x="3649914" y="5761481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288036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6" y="277368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24" name="object 96">
              <a:extLst>
                <a:ext uri="{FF2B5EF4-FFF2-40B4-BE49-F238E27FC236}">
                  <a16:creationId xmlns:a16="http://schemas.microsoft.com/office/drawing/2014/main" id="{74932E61-13C1-878D-BE6F-2D51DF7AD41F}"/>
                </a:ext>
              </a:extLst>
            </p:cNvPr>
            <p:cNvSpPr/>
            <p:nvPr/>
          </p:nvSpPr>
          <p:spPr>
            <a:xfrm>
              <a:off x="3652265" y="576148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0" y="277368"/>
                  </a:moveTo>
                  <a:lnTo>
                    <a:pt x="288036" y="277368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5" name="object 100">
            <a:extLst>
              <a:ext uri="{FF2B5EF4-FFF2-40B4-BE49-F238E27FC236}">
                <a16:creationId xmlns:a16="http://schemas.microsoft.com/office/drawing/2014/main" id="{FA1F1277-8A13-75C8-35FE-71C242927A79}"/>
              </a:ext>
            </a:extLst>
          </p:cNvPr>
          <p:cNvSpPr txBox="1"/>
          <p:nvPr/>
        </p:nvSpPr>
        <p:spPr>
          <a:xfrm>
            <a:off x="3965066" y="5764556"/>
            <a:ext cx="443865" cy="246862"/>
          </a:xfrm>
          <a:prstGeom prst="rect">
            <a:avLst/>
          </a:prstGeom>
          <a:solidFill>
            <a:srgbClr val="155F82"/>
          </a:solidFill>
          <a:ln w="19050">
            <a:solidFill>
              <a:srgbClr val="042333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es-ES" sz="1600" i="1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234" name="object 93">
            <a:extLst>
              <a:ext uri="{FF2B5EF4-FFF2-40B4-BE49-F238E27FC236}">
                <a16:creationId xmlns:a16="http://schemas.microsoft.com/office/drawing/2014/main" id="{4CC415B5-9553-CCDA-A0FC-EC13ADF15A3E}"/>
              </a:ext>
            </a:extLst>
          </p:cNvPr>
          <p:cNvSpPr txBox="1"/>
          <p:nvPr/>
        </p:nvSpPr>
        <p:spPr>
          <a:xfrm>
            <a:off x="4630421" y="5399957"/>
            <a:ext cx="1479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35" name="object 85">
            <a:extLst>
              <a:ext uri="{FF2B5EF4-FFF2-40B4-BE49-F238E27FC236}">
                <a16:creationId xmlns:a16="http://schemas.microsoft.com/office/drawing/2014/main" id="{79F75D8E-5431-EE37-8A56-23B39080B9B8}"/>
              </a:ext>
            </a:extLst>
          </p:cNvPr>
          <p:cNvSpPr/>
          <p:nvPr/>
        </p:nvSpPr>
        <p:spPr>
          <a:xfrm>
            <a:off x="4568569" y="5434527"/>
            <a:ext cx="288290" cy="276225"/>
          </a:xfrm>
          <a:custGeom>
            <a:avLst/>
            <a:gdLst/>
            <a:ahLst/>
            <a:cxnLst/>
            <a:rect l="l" t="t" r="r" b="b"/>
            <a:pathLst>
              <a:path w="288289" h="276225">
                <a:moveTo>
                  <a:pt x="0" y="275844"/>
                </a:moveTo>
                <a:lnTo>
                  <a:pt x="288036" y="275844"/>
                </a:lnTo>
                <a:lnTo>
                  <a:pt x="288036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86">
            <a:extLst>
              <a:ext uri="{FF2B5EF4-FFF2-40B4-BE49-F238E27FC236}">
                <a16:creationId xmlns:a16="http://schemas.microsoft.com/office/drawing/2014/main" id="{03C516FA-D278-E5C7-7036-297B1DCAA065}"/>
              </a:ext>
            </a:extLst>
          </p:cNvPr>
          <p:cNvSpPr txBox="1"/>
          <p:nvPr/>
        </p:nvSpPr>
        <p:spPr>
          <a:xfrm>
            <a:off x="4568569" y="5434527"/>
            <a:ext cx="288290" cy="256480"/>
          </a:xfrm>
          <a:prstGeom prst="rect">
            <a:avLst/>
          </a:prstGeom>
          <a:solidFill>
            <a:srgbClr val="FF0000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ts val="2025"/>
              </a:lnSpc>
            </a:pPr>
            <a:r>
              <a:rPr lang="es-ES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237" name="object 88">
            <a:extLst>
              <a:ext uri="{FF2B5EF4-FFF2-40B4-BE49-F238E27FC236}">
                <a16:creationId xmlns:a16="http://schemas.microsoft.com/office/drawing/2014/main" id="{3EBC3720-1C3B-5A66-6D36-CE8675E79344}"/>
              </a:ext>
            </a:extLst>
          </p:cNvPr>
          <p:cNvSpPr/>
          <p:nvPr/>
        </p:nvSpPr>
        <p:spPr>
          <a:xfrm>
            <a:off x="4890134" y="5434527"/>
            <a:ext cx="442722" cy="276225"/>
          </a:xfrm>
          <a:custGeom>
            <a:avLst/>
            <a:gdLst/>
            <a:ahLst/>
            <a:cxnLst/>
            <a:rect l="l" t="t" r="r" b="b"/>
            <a:pathLst>
              <a:path w="500379" h="276225">
                <a:moveTo>
                  <a:pt x="0" y="275844"/>
                </a:moveTo>
                <a:lnTo>
                  <a:pt x="499872" y="275844"/>
                </a:lnTo>
                <a:lnTo>
                  <a:pt x="499872" y="0"/>
                </a:lnTo>
                <a:lnTo>
                  <a:pt x="0" y="0"/>
                </a:lnTo>
                <a:lnTo>
                  <a:pt x="0" y="275844"/>
                </a:lnTo>
                <a:close/>
              </a:path>
            </a:pathLst>
          </a:cu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wrap="square" lIns="0" tIns="0" rIns="0" bIns="0" rtlCol="0"/>
          <a:lstStyle/>
          <a:p>
            <a:r>
              <a:rPr lang="es-ES" dirty="0"/>
              <a:t>  </a:t>
            </a:r>
            <a:r>
              <a:rPr lang="es-ES" dirty="0">
                <a:solidFill>
                  <a:schemeClr val="bg1"/>
                </a:solidFill>
              </a:rPr>
              <a:t>0</a:t>
            </a:r>
            <a:endParaRPr dirty="0">
              <a:solidFill>
                <a:schemeClr val="bg1"/>
              </a:solidFill>
            </a:endParaRPr>
          </a:p>
        </p:txBody>
      </p:sp>
      <p:grpSp>
        <p:nvGrpSpPr>
          <p:cNvPr id="238" name="object 94">
            <a:extLst>
              <a:ext uri="{FF2B5EF4-FFF2-40B4-BE49-F238E27FC236}">
                <a16:creationId xmlns:a16="http://schemas.microsoft.com/office/drawing/2014/main" id="{7BA85475-4E34-76C5-77C7-9DF8EE1C65EA}"/>
              </a:ext>
            </a:extLst>
          </p:cNvPr>
          <p:cNvGrpSpPr/>
          <p:nvPr/>
        </p:nvGrpSpPr>
        <p:grpSpPr>
          <a:xfrm>
            <a:off x="4568632" y="5767139"/>
            <a:ext cx="290641" cy="253747"/>
            <a:chOff x="3649914" y="5761481"/>
            <a:chExt cx="290641" cy="277496"/>
          </a:xfrm>
        </p:grpSpPr>
        <p:sp>
          <p:nvSpPr>
            <p:cNvPr id="239" name="object 95">
              <a:extLst>
                <a:ext uri="{FF2B5EF4-FFF2-40B4-BE49-F238E27FC236}">
                  <a16:creationId xmlns:a16="http://schemas.microsoft.com/office/drawing/2014/main" id="{E7122F29-8F3D-B012-8C8C-81922A3C76F6}"/>
                </a:ext>
              </a:extLst>
            </p:cNvPr>
            <p:cNvSpPr/>
            <p:nvPr/>
          </p:nvSpPr>
          <p:spPr>
            <a:xfrm>
              <a:off x="3649914" y="5761481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288036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6" y="277368"/>
                  </a:lnTo>
                  <a:lnTo>
                    <a:pt x="288036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40" name="object 96">
              <a:extLst>
                <a:ext uri="{FF2B5EF4-FFF2-40B4-BE49-F238E27FC236}">
                  <a16:creationId xmlns:a16="http://schemas.microsoft.com/office/drawing/2014/main" id="{D01E58CE-051E-EC9A-8829-F69E7491EE49}"/>
                </a:ext>
              </a:extLst>
            </p:cNvPr>
            <p:cNvSpPr/>
            <p:nvPr/>
          </p:nvSpPr>
          <p:spPr>
            <a:xfrm>
              <a:off x="3652265" y="576148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89" h="277495">
                  <a:moveTo>
                    <a:pt x="0" y="277368"/>
                  </a:moveTo>
                  <a:lnTo>
                    <a:pt x="288036" y="277368"/>
                  </a:lnTo>
                  <a:lnTo>
                    <a:pt x="288036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1" name="object 100">
            <a:extLst>
              <a:ext uri="{FF2B5EF4-FFF2-40B4-BE49-F238E27FC236}">
                <a16:creationId xmlns:a16="http://schemas.microsoft.com/office/drawing/2014/main" id="{67F547A3-2C2D-6823-E780-125E6DA33CEE}"/>
              </a:ext>
            </a:extLst>
          </p:cNvPr>
          <p:cNvSpPr txBox="1"/>
          <p:nvPr/>
        </p:nvSpPr>
        <p:spPr>
          <a:xfrm>
            <a:off x="4906517" y="5774024"/>
            <a:ext cx="443865" cy="246862"/>
          </a:xfrm>
          <a:prstGeom prst="rect">
            <a:avLst/>
          </a:prstGeom>
          <a:solidFill>
            <a:srgbClr val="155F82"/>
          </a:solidFill>
          <a:ln w="19050">
            <a:solidFill>
              <a:srgbClr val="042333"/>
            </a:solidFill>
          </a:ln>
        </p:spPr>
        <p:txBody>
          <a:bodyPr vert="horz" wrap="square" lIns="0" tIns="6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lang="es-ES" sz="1600" i="1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1600" dirty="0">
              <a:latin typeface="Trebuchet MS"/>
              <a:cs typeface="Trebuchet MS"/>
            </a:endParaRPr>
          </a:p>
        </p:txBody>
      </p:sp>
      <p:sp>
        <p:nvSpPr>
          <p:cNvPr id="242" name="object 75">
            <a:extLst>
              <a:ext uri="{FF2B5EF4-FFF2-40B4-BE49-F238E27FC236}">
                <a16:creationId xmlns:a16="http://schemas.microsoft.com/office/drawing/2014/main" id="{40D881F2-EE58-FE90-5880-4FC89E7B1370}"/>
              </a:ext>
            </a:extLst>
          </p:cNvPr>
          <p:cNvSpPr txBox="1"/>
          <p:nvPr/>
        </p:nvSpPr>
        <p:spPr>
          <a:xfrm>
            <a:off x="3197084" y="4086551"/>
            <a:ext cx="400564" cy="256480"/>
          </a:xfrm>
          <a:prstGeom prst="rect">
            <a:avLst/>
          </a:pr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 anchor="t">
            <a:spAutoFit/>
          </a:bodyPr>
          <a:lstStyle/>
          <a:p>
            <a:pPr algn="ctr">
              <a:lnSpc>
                <a:spcPts val="2025"/>
              </a:lnSpc>
            </a:pPr>
            <a:r>
              <a:rPr lang="es-ES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lang="es-CO" sz="1800" spc="-50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243" name="object 75">
            <a:extLst>
              <a:ext uri="{FF2B5EF4-FFF2-40B4-BE49-F238E27FC236}">
                <a16:creationId xmlns:a16="http://schemas.microsoft.com/office/drawing/2014/main" id="{79317D04-4CBD-11AE-4B08-2767A65AE267}"/>
              </a:ext>
            </a:extLst>
          </p:cNvPr>
          <p:cNvSpPr txBox="1"/>
          <p:nvPr/>
        </p:nvSpPr>
        <p:spPr>
          <a:xfrm>
            <a:off x="4202934" y="4085793"/>
            <a:ext cx="400564" cy="256480"/>
          </a:xfrm>
          <a:prstGeom prst="rect">
            <a:avLst/>
          </a:prstGeom>
          <a:solidFill>
            <a:srgbClr val="7030A0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 anchor="t">
            <a:spAutoFit/>
          </a:bodyPr>
          <a:lstStyle/>
          <a:p>
            <a:pPr algn="ctr">
              <a:lnSpc>
                <a:spcPts val="2025"/>
              </a:lnSpc>
            </a:pPr>
            <a:r>
              <a:rPr lang="es-ES" sz="1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lang="es-CO" sz="1800" spc="-50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244" name="object 75">
            <a:extLst>
              <a:ext uri="{FF2B5EF4-FFF2-40B4-BE49-F238E27FC236}">
                <a16:creationId xmlns:a16="http://schemas.microsoft.com/office/drawing/2014/main" id="{E0D8445B-C00A-21A2-707E-D9776F7D9A20}"/>
              </a:ext>
            </a:extLst>
          </p:cNvPr>
          <p:cNvSpPr txBox="1"/>
          <p:nvPr/>
        </p:nvSpPr>
        <p:spPr>
          <a:xfrm>
            <a:off x="4700515" y="4087815"/>
            <a:ext cx="400564" cy="25648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 anchor="t">
            <a:spAutoFit/>
          </a:bodyPr>
          <a:lstStyle/>
          <a:p>
            <a:pPr algn="ctr">
              <a:lnSpc>
                <a:spcPts val="2025"/>
              </a:lnSpc>
            </a:pPr>
            <a:r>
              <a:rPr lang="es-ES" spc="-5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endParaRPr lang="es-CO" sz="1800" spc="-50" dirty="0">
              <a:solidFill>
                <a:srgbClr val="FFFFFF"/>
              </a:solidFill>
              <a:latin typeface="Trebuchet MS"/>
              <a:cs typeface="Trebuchet MS"/>
            </a:endParaRPr>
          </a:p>
        </p:txBody>
      </p:sp>
      <p:sp>
        <p:nvSpPr>
          <p:cNvPr id="245" name="object 39">
            <a:extLst>
              <a:ext uri="{FF2B5EF4-FFF2-40B4-BE49-F238E27FC236}">
                <a16:creationId xmlns:a16="http://schemas.microsoft.com/office/drawing/2014/main" id="{DE4F6349-D47A-4C35-5DD5-E19831B7E376}"/>
              </a:ext>
            </a:extLst>
          </p:cNvPr>
          <p:cNvSpPr txBox="1"/>
          <p:nvPr/>
        </p:nvSpPr>
        <p:spPr>
          <a:xfrm>
            <a:off x="7679569" y="2227129"/>
            <a:ext cx="1790700" cy="205826"/>
          </a:xfrm>
          <a:prstGeom prst="rect">
            <a:avLst/>
          </a:prstGeom>
          <a:solidFill>
            <a:srgbClr val="FF0000"/>
          </a:solidFill>
          <a:ln w="19050">
            <a:solidFill>
              <a:srgbClr val="000000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63195" algn="ctr">
              <a:lnSpc>
                <a:spcPct val="100000"/>
              </a:lnSpc>
              <a:spcBef>
                <a:spcPts val="285"/>
              </a:spcBef>
            </a:pPr>
            <a:r>
              <a:rPr lang="es-ES" sz="1100" b="1" dirty="0">
                <a:solidFill>
                  <a:srgbClr val="FFFFFF"/>
                </a:solidFill>
                <a:latin typeface="Trebuchet MS"/>
                <a:cs typeface="Trebuchet MS"/>
              </a:rPr>
              <a:t>Talento Humano</a:t>
            </a:r>
            <a:endParaRPr sz="1100" dirty="0">
              <a:latin typeface="Trebuchet MS"/>
              <a:cs typeface="Trebuchet MS"/>
            </a:endParaRPr>
          </a:p>
        </p:txBody>
      </p:sp>
      <p:grpSp>
        <p:nvGrpSpPr>
          <p:cNvPr id="252" name="object 136">
            <a:extLst>
              <a:ext uri="{FF2B5EF4-FFF2-40B4-BE49-F238E27FC236}">
                <a16:creationId xmlns:a16="http://schemas.microsoft.com/office/drawing/2014/main" id="{FCD71F11-9B5A-1744-D2A0-CCBA2284694E}"/>
              </a:ext>
            </a:extLst>
          </p:cNvPr>
          <p:cNvGrpSpPr/>
          <p:nvPr/>
        </p:nvGrpSpPr>
        <p:grpSpPr>
          <a:xfrm>
            <a:off x="7831509" y="2494344"/>
            <a:ext cx="288290" cy="276225"/>
            <a:chOff x="7643621" y="3470909"/>
            <a:chExt cx="288290" cy="276225"/>
          </a:xfrm>
        </p:grpSpPr>
        <p:sp>
          <p:nvSpPr>
            <p:cNvPr id="253" name="object 137">
              <a:extLst>
                <a:ext uri="{FF2B5EF4-FFF2-40B4-BE49-F238E27FC236}">
                  <a16:creationId xmlns:a16="http://schemas.microsoft.com/office/drawing/2014/main" id="{BAC262AC-4C24-EB2C-4BAC-8513CEF96781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3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54" name="object 138">
              <a:extLst>
                <a:ext uri="{FF2B5EF4-FFF2-40B4-BE49-F238E27FC236}">
                  <a16:creationId xmlns:a16="http://schemas.microsoft.com/office/drawing/2014/main" id="{92D1D09E-F2F1-4F8C-B23E-A1FA28ACA4A6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5" name="object 141">
            <a:extLst>
              <a:ext uri="{FF2B5EF4-FFF2-40B4-BE49-F238E27FC236}">
                <a16:creationId xmlns:a16="http://schemas.microsoft.com/office/drawing/2014/main" id="{0B6EDAC3-DB45-7252-C62C-CDD14ACE4299}"/>
              </a:ext>
            </a:extLst>
          </p:cNvPr>
          <p:cNvGrpSpPr/>
          <p:nvPr/>
        </p:nvGrpSpPr>
        <p:grpSpPr>
          <a:xfrm>
            <a:off x="8558955" y="2495961"/>
            <a:ext cx="307340" cy="286322"/>
            <a:chOff x="8589644" y="3473577"/>
            <a:chExt cx="307340" cy="296545"/>
          </a:xfrm>
        </p:grpSpPr>
        <p:sp>
          <p:nvSpPr>
            <p:cNvPr id="256" name="object 142">
              <a:extLst>
                <a:ext uri="{FF2B5EF4-FFF2-40B4-BE49-F238E27FC236}">
                  <a16:creationId xmlns:a16="http://schemas.microsoft.com/office/drawing/2014/main" id="{4D732C24-6192-6666-A1EA-07B62022CA2D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12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57" name="object 143">
              <a:extLst>
                <a:ext uri="{FF2B5EF4-FFF2-40B4-BE49-F238E27FC236}">
                  <a16:creationId xmlns:a16="http://schemas.microsoft.com/office/drawing/2014/main" id="{A1E035B4-75F5-F3D2-1862-C7E6CEC2C981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8" name="object 136">
            <a:extLst>
              <a:ext uri="{FF2B5EF4-FFF2-40B4-BE49-F238E27FC236}">
                <a16:creationId xmlns:a16="http://schemas.microsoft.com/office/drawing/2014/main" id="{E64AA589-A7EA-407A-038F-9AC0EB489A1B}"/>
              </a:ext>
            </a:extLst>
          </p:cNvPr>
          <p:cNvGrpSpPr/>
          <p:nvPr/>
        </p:nvGrpSpPr>
        <p:grpSpPr>
          <a:xfrm>
            <a:off x="8195110" y="2491485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259" name="object 137">
              <a:extLst>
                <a:ext uri="{FF2B5EF4-FFF2-40B4-BE49-F238E27FC236}">
                  <a16:creationId xmlns:a16="http://schemas.microsoft.com/office/drawing/2014/main" id="{F47B2A7E-C7DF-DC64-EF39-A4423EFDF24C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138">
              <a:extLst>
                <a:ext uri="{FF2B5EF4-FFF2-40B4-BE49-F238E27FC236}">
                  <a16:creationId xmlns:a16="http://schemas.microsoft.com/office/drawing/2014/main" id="{5EAF6F1B-E70E-8DBB-708C-B82553C99576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1" name="object 136">
            <a:extLst>
              <a:ext uri="{FF2B5EF4-FFF2-40B4-BE49-F238E27FC236}">
                <a16:creationId xmlns:a16="http://schemas.microsoft.com/office/drawing/2014/main" id="{E4A1BE2B-6173-BAA4-9738-4A97304EBADD}"/>
              </a:ext>
            </a:extLst>
          </p:cNvPr>
          <p:cNvGrpSpPr/>
          <p:nvPr/>
        </p:nvGrpSpPr>
        <p:grpSpPr>
          <a:xfrm>
            <a:off x="8933307" y="2505981"/>
            <a:ext cx="288290" cy="280780"/>
            <a:chOff x="7643621" y="3470909"/>
            <a:chExt cx="288290" cy="280780"/>
          </a:xfrm>
          <a:solidFill>
            <a:schemeClr val="accent1">
              <a:lumMod val="75000"/>
            </a:schemeClr>
          </a:solidFill>
        </p:grpSpPr>
        <p:sp>
          <p:nvSpPr>
            <p:cNvPr id="262" name="object 137">
              <a:extLst>
                <a:ext uri="{FF2B5EF4-FFF2-40B4-BE49-F238E27FC236}">
                  <a16:creationId xmlns:a16="http://schemas.microsoft.com/office/drawing/2014/main" id="{83F6588C-9431-598A-C121-130D250C5C76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3" name="object 138">
              <a:extLst>
                <a:ext uri="{FF2B5EF4-FFF2-40B4-BE49-F238E27FC236}">
                  <a16:creationId xmlns:a16="http://schemas.microsoft.com/office/drawing/2014/main" id="{24577FDD-FAF6-0EA0-DB03-32A22EA67347}"/>
                </a:ext>
              </a:extLst>
            </p:cNvPr>
            <p:cNvSpPr/>
            <p:nvPr/>
          </p:nvSpPr>
          <p:spPr>
            <a:xfrm>
              <a:off x="7643621" y="3475464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15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64" name="object 136">
            <a:extLst>
              <a:ext uri="{FF2B5EF4-FFF2-40B4-BE49-F238E27FC236}">
                <a16:creationId xmlns:a16="http://schemas.microsoft.com/office/drawing/2014/main" id="{2252C27F-59AF-8D9D-4E6E-F74BE9219CC9}"/>
              </a:ext>
            </a:extLst>
          </p:cNvPr>
          <p:cNvGrpSpPr/>
          <p:nvPr/>
        </p:nvGrpSpPr>
        <p:grpSpPr>
          <a:xfrm>
            <a:off x="7845154" y="3493601"/>
            <a:ext cx="288290" cy="276225"/>
            <a:chOff x="7643621" y="3470909"/>
            <a:chExt cx="288290" cy="276225"/>
          </a:xfrm>
        </p:grpSpPr>
        <p:sp>
          <p:nvSpPr>
            <p:cNvPr id="265" name="object 137">
              <a:extLst>
                <a:ext uri="{FF2B5EF4-FFF2-40B4-BE49-F238E27FC236}">
                  <a16:creationId xmlns:a16="http://schemas.microsoft.com/office/drawing/2014/main" id="{A7A963F9-E4D0-B7A0-5A49-B3F09B6064D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66" name="object 138">
              <a:extLst>
                <a:ext uri="{FF2B5EF4-FFF2-40B4-BE49-F238E27FC236}">
                  <a16:creationId xmlns:a16="http://schemas.microsoft.com/office/drawing/2014/main" id="{52874C88-32C3-8149-CEE1-45E9ED0B2702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7" name="object 141">
            <a:extLst>
              <a:ext uri="{FF2B5EF4-FFF2-40B4-BE49-F238E27FC236}">
                <a16:creationId xmlns:a16="http://schemas.microsoft.com/office/drawing/2014/main" id="{1EB012C7-C1D3-16A8-AD31-0E64072F9638}"/>
              </a:ext>
            </a:extLst>
          </p:cNvPr>
          <p:cNvGrpSpPr/>
          <p:nvPr/>
        </p:nvGrpSpPr>
        <p:grpSpPr>
          <a:xfrm>
            <a:off x="8572600" y="3495218"/>
            <a:ext cx="307340" cy="286322"/>
            <a:chOff x="8589644" y="3473577"/>
            <a:chExt cx="307340" cy="296545"/>
          </a:xfrm>
        </p:grpSpPr>
        <p:sp>
          <p:nvSpPr>
            <p:cNvPr id="268" name="object 142">
              <a:extLst>
                <a:ext uri="{FF2B5EF4-FFF2-40B4-BE49-F238E27FC236}">
                  <a16:creationId xmlns:a16="http://schemas.microsoft.com/office/drawing/2014/main" id="{D700F8E7-E88E-D5C8-AA88-10563649DF80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69" name="object 143">
              <a:extLst>
                <a:ext uri="{FF2B5EF4-FFF2-40B4-BE49-F238E27FC236}">
                  <a16:creationId xmlns:a16="http://schemas.microsoft.com/office/drawing/2014/main" id="{A94430A4-BD27-9179-B697-CED90A19AF5F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0" name="object 136">
            <a:extLst>
              <a:ext uri="{FF2B5EF4-FFF2-40B4-BE49-F238E27FC236}">
                <a16:creationId xmlns:a16="http://schemas.microsoft.com/office/drawing/2014/main" id="{65F67454-6C3B-D5E6-2BB1-82F034FE3E8E}"/>
              </a:ext>
            </a:extLst>
          </p:cNvPr>
          <p:cNvGrpSpPr/>
          <p:nvPr/>
        </p:nvGrpSpPr>
        <p:grpSpPr>
          <a:xfrm>
            <a:off x="8208755" y="3490742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271" name="object 137">
              <a:extLst>
                <a:ext uri="{FF2B5EF4-FFF2-40B4-BE49-F238E27FC236}">
                  <a16:creationId xmlns:a16="http://schemas.microsoft.com/office/drawing/2014/main" id="{97F1D0A0-87A9-831D-4EF7-375D92991CBD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2" name="object 138">
              <a:extLst>
                <a:ext uri="{FF2B5EF4-FFF2-40B4-BE49-F238E27FC236}">
                  <a16:creationId xmlns:a16="http://schemas.microsoft.com/office/drawing/2014/main" id="{1807D758-9D5A-D475-DA21-752392FC4B77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7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3" name="object 136">
            <a:extLst>
              <a:ext uri="{FF2B5EF4-FFF2-40B4-BE49-F238E27FC236}">
                <a16:creationId xmlns:a16="http://schemas.microsoft.com/office/drawing/2014/main" id="{59B4791A-9F62-E0A4-2CB4-E0D2393C3200}"/>
              </a:ext>
            </a:extLst>
          </p:cNvPr>
          <p:cNvGrpSpPr/>
          <p:nvPr/>
        </p:nvGrpSpPr>
        <p:grpSpPr>
          <a:xfrm>
            <a:off x="8946952" y="3505238"/>
            <a:ext cx="288290" cy="280780"/>
            <a:chOff x="7643621" y="3470909"/>
            <a:chExt cx="288290" cy="280780"/>
          </a:xfrm>
          <a:solidFill>
            <a:schemeClr val="accent1">
              <a:lumMod val="75000"/>
            </a:schemeClr>
          </a:solidFill>
        </p:grpSpPr>
        <p:sp>
          <p:nvSpPr>
            <p:cNvPr id="274" name="object 137">
              <a:extLst>
                <a:ext uri="{FF2B5EF4-FFF2-40B4-BE49-F238E27FC236}">
                  <a16:creationId xmlns:a16="http://schemas.microsoft.com/office/drawing/2014/main" id="{9F02ECE7-99B2-D716-BE5E-3E29996DF76C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138">
              <a:extLst>
                <a:ext uri="{FF2B5EF4-FFF2-40B4-BE49-F238E27FC236}">
                  <a16:creationId xmlns:a16="http://schemas.microsoft.com/office/drawing/2014/main" id="{5EB9319A-BAF4-FF8B-6E28-B53491082615}"/>
                </a:ext>
              </a:extLst>
            </p:cNvPr>
            <p:cNvSpPr/>
            <p:nvPr/>
          </p:nvSpPr>
          <p:spPr>
            <a:xfrm>
              <a:off x="7643621" y="3475464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7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76" name="object 136">
            <a:extLst>
              <a:ext uri="{FF2B5EF4-FFF2-40B4-BE49-F238E27FC236}">
                <a16:creationId xmlns:a16="http://schemas.microsoft.com/office/drawing/2014/main" id="{6D01C689-2890-468D-5E52-6CE1F6C10F57}"/>
              </a:ext>
            </a:extLst>
          </p:cNvPr>
          <p:cNvGrpSpPr/>
          <p:nvPr/>
        </p:nvGrpSpPr>
        <p:grpSpPr>
          <a:xfrm>
            <a:off x="7847293" y="4527234"/>
            <a:ext cx="288290" cy="276225"/>
            <a:chOff x="7643621" y="3470909"/>
            <a:chExt cx="288290" cy="276225"/>
          </a:xfrm>
        </p:grpSpPr>
        <p:sp>
          <p:nvSpPr>
            <p:cNvPr id="277" name="object 137">
              <a:extLst>
                <a:ext uri="{FF2B5EF4-FFF2-40B4-BE49-F238E27FC236}">
                  <a16:creationId xmlns:a16="http://schemas.microsoft.com/office/drawing/2014/main" id="{699CD8D1-A285-6F0F-45F8-8402E882112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78" name="object 138">
              <a:extLst>
                <a:ext uri="{FF2B5EF4-FFF2-40B4-BE49-F238E27FC236}">
                  <a16:creationId xmlns:a16="http://schemas.microsoft.com/office/drawing/2014/main" id="{7D6ECE14-86CD-5B14-51BA-1A5C3439B02D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9" name="object 141">
            <a:extLst>
              <a:ext uri="{FF2B5EF4-FFF2-40B4-BE49-F238E27FC236}">
                <a16:creationId xmlns:a16="http://schemas.microsoft.com/office/drawing/2014/main" id="{3E868064-F8A5-9214-C7FF-25CC25B41C86}"/>
              </a:ext>
            </a:extLst>
          </p:cNvPr>
          <p:cNvGrpSpPr/>
          <p:nvPr/>
        </p:nvGrpSpPr>
        <p:grpSpPr>
          <a:xfrm>
            <a:off x="8574739" y="4528851"/>
            <a:ext cx="307340" cy="286322"/>
            <a:chOff x="8589644" y="3473577"/>
            <a:chExt cx="307340" cy="296545"/>
          </a:xfrm>
        </p:grpSpPr>
        <p:sp>
          <p:nvSpPr>
            <p:cNvPr id="280" name="object 142">
              <a:extLst>
                <a:ext uri="{FF2B5EF4-FFF2-40B4-BE49-F238E27FC236}">
                  <a16:creationId xmlns:a16="http://schemas.microsoft.com/office/drawing/2014/main" id="{00B3A48E-F204-1CB3-5691-D2C546C5A25C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81" name="object 143">
              <a:extLst>
                <a:ext uri="{FF2B5EF4-FFF2-40B4-BE49-F238E27FC236}">
                  <a16:creationId xmlns:a16="http://schemas.microsoft.com/office/drawing/2014/main" id="{763C35A3-C5D6-679F-DE3B-E06B63039E3A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2" name="object 136">
            <a:extLst>
              <a:ext uri="{FF2B5EF4-FFF2-40B4-BE49-F238E27FC236}">
                <a16:creationId xmlns:a16="http://schemas.microsoft.com/office/drawing/2014/main" id="{F3C298AE-1BF6-F9F2-F86D-BBCC55A213C9}"/>
              </a:ext>
            </a:extLst>
          </p:cNvPr>
          <p:cNvGrpSpPr/>
          <p:nvPr/>
        </p:nvGrpSpPr>
        <p:grpSpPr>
          <a:xfrm>
            <a:off x="8210894" y="4524375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283" name="object 137">
              <a:extLst>
                <a:ext uri="{FF2B5EF4-FFF2-40B4-BE49-F238E27FC236}">
                  <a16:creationId xmlns:a16="http://schemas.microsoft.com/office/drawing/2014/main" id="{1AF0065F-7182-3591-6443-84109DD49A19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138">
              <a:extLst>
                <a:ext uri="{FF2B5EF4-FFF2-40B4-BE49-F238E27FC236}">
                  <a16:creationId xmlns:a16="http://schemas.microsoft.com/office/drawing/2014/main" id="{07411CB7-75AD-8530-04DF-7A7847DA2DEF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2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5" name="object 136">
            <a:extLst>
              <a:ext uri="{FF2B5EF4-FFF2-40B4-BE49-F238E27FC236}">
                <a16:creationId xmlns:a16="http://schemas.microsoft.com/office/drawing/2014/main" id="{2144817B-EC75-754E-CA8F-EE53ACF7F79E}"/>
              </a:ext>
            </a:extLst>
          </p:cNvPr>
          <p:cNvGrpSpPr/>
          <p:nvPr/>
        </p:nvGrpSpPr>
        <p:grpSpPr>
          <a:xfrm>
            <a:off x="8949091" y="4538871"/>
            <a:ext cx="288290" cy="280780"/>
            <a:chOff x="7643621" y="3470909"/>
            <a:chExt cx="288290" cy="280780"/>
          </a:xfrm>
          <a:solidFill>
            <a:schemeClr val="accent1">
              <a:lumMod val="75000"/>
            </a:schemeClr>
          </a:solidFill>
        </p:grpSpPr>
        <p:sp>
          <p:nvSpPr>
            <p:cNvPr id="286" name="object 137">
              <a:extLst>
                <a:ext uri="{FF2B5EF4-FFF2-40B4-BE49-F238E27FC236}">
                  <a16:creationId xmlns:a16="http://schemas.microsoft.com/office/drawing/2014/main" id="{6DBD5E00-FA42-3F82-5251-B54FF4D028B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138">
              <a:extLst>
                <a:ext uri="{FF2B5EF4-FFF2-40B4-BE49-F238E27FC236}">
                  <a16:creationId xmlns:a16="http://schemas.microsoft.com/office/drawing/2014/main" id="{DA4A0A92-7B0C-3141-397B-E565B6A65EC6}"/>
                </a:ext>
              </a:extLst>
            </p:cNvPr>
            <p:cNvSpPr/>
            <p:nvPr/>
          </p:nvSpPr>
          <p:spPr>
            <a:xfrm>
              <a:off x="7643621" y="3475464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3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sp>
        <p:nvSpPr>
          <p:cNvPr id="289" name="object 46">
            <a:extLst>
              <a:ext uri="{FF2B5EF4-FFF2-40B4-BE49-F238E27FC236}">
                <a16:creationId xmlns:a16="http://schemas.microsoft.com/office/drawing/2014/main" id="{866931C8-1352-F63B-D5B3-9C0FFCFFA068}"/>
              </a:ext>
            </a:extLst>
          </p:cNvPr>
          <p:cNvSpPr txBox="1"/>
          <p:nvPr/>
        </p:nvSpPr>
        <p:spPr>
          <a:xfrm>
            <a:off x="7680390" y="5282843"/>
            <a:ext cx="1755519" cy="205184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92430" algn="l">
              <a:lnSpc>
                <a:spcPct val="100000"/>
              </a:lnSpc>
              <a:spcBef>
                <a:spcPts val="280"/>
              </a:spcBef>
            </a:pPr>
            <a:r>
              <a:rPr sz="1100" b="1" dirty="0" err="1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1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lang="es-ES"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Documental</a:t>
            </a:r>
            <a:endParaRPr sz="1100" dirty="0">
              <a:latin typeface="Trebuchet MS"/>
              <a:cs typeface="Trebuchet MS"/>
            </a:endParaRPr>
          </a:p>
        </p:txBody>
      </p:sp>
      <p:grpSp>
        <p:nvGrpSpPr>
          <p:cNvPr id="290" name="object 136">
            <a:extLst>
              <a:ext uri="{FF2B5EF4-FFF2-40B4-BE49-F238E27FC236}">
                <a16:creationId xmlns:a16="http://schemas.microsoft.com/office/drawing/2014/main" id="{9EADCC29-A2DD-B052-1D1D-1596C3298304}"/>
              </a:ext>
            </a:extLst>
          </p:cNvPr>
          <p:cNvGrpSpPr/>
          <p:nvPr/>
        </p:nvGrpSpPr>
        <p:grpSpPr>
          <a:xfrm>
            <a:off x="7839821" y="5565121"/>
            <a:ext cx="288290" cy="276225"/>
            <a:chOff x="7643621" y="3470909"/>
            <a:chExt cx="288290" cy="276225"/>
          </a:xfrm>
        </p:grpSpPr>
        <p:sp>
          <p:nvSpPr>
            <p:cNvPr id="291" name="object 137">
              <a:extLst>
                <a:ext uri="{FF2B5EF4-FFF2-40B4-BE49-F238E27FC236}">
                  <a16:creationId xmlns:a16="http://schemas.microsoft.com/office/drawing/2014/main" id="{08B3720F-0C4A-F177-4766-C3BCCCB77A9A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92" name="object 138">
              <a:extLst>
                <a:ext uri="{FF2B5EF4-FFF2-40B4-BE49-F238E27FC236}">
                  <a16:creationId xmlns:a16="http://schemas.microsoft.com/office/drawing/2014/main" id="{FA01E417-E66E-3D69-3D44-7B50628CA563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3" name="object 141">
            <a:extLst>
              <a:ext uri="{FF2B5EF4-FFF2-40B4-BE49-F238E27FC236}">
                <a16:creationId xmlns:a16="http://schemas.microsoft.com/office/drawing/2014/main" id="{97D63143-A456-6D42-8EC3-43F4EB3A10D8}"/>
              </a:ext>
            </a:extLst>
          </p:cNvPr>
          <p:cNvGrpSpPr/>
          <p:nvPr/>
        </p:nvGrpSpPr>
        <p:grpSpPr>
          <a:xfrm>
            <a:off x="8567267" y="5566738"/>
            <a:ext cx="307340" cy="286322"/>
            <a:chOff x="8589644" y="3473577"/>
            <a:chExt cx="307340" cy="296545"/>
          </a:xfrm>
        </p:grpSpPr>
        <p:sp>
          <p:nvSpPr>
            <p:cNvPr id="294" name="object 142">
              <a:extLst>
                <a:ext uri="{FF2B5EF4-FFF2-40B4-BE49-F238E27FC236}">
                  <a16:creationId xmlns:a16="http://schemas.microsoft.com/office/drawing/2014/main" id="{2DBC50AC-21FE-2919-EF31-D5F2475A17FE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95" name="object 143">
              <a:extLst>
                <a:ext uri="{FF2B5EF4-FFF2-40B4-BE49-F238E27FC236}">
                  <a16:creationId xmlns:a16="http://schemas.microsoft.com/office/drawing/2014/main" id="{9852F827-8BFD-D216-A3A3-A60E90FBE22E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6" name="object 136">
            <a:extLst>
              <a:ext uri="{FF2B5EF4-FFF2-40B4-BE49-F238E27FC236}">
                <a16:creationId xmlns:a16="http://schemas.microsoft.com/office/drawing/2014/main" id="{2C4DFC9E-5C4C-B012-09AF-16672040B1DE}"/>
              </a:ext>
            </a:extLst>
          </p:cNvPr>
          <p:cNvGrpSpPr/>
          <p:nvPr/>
        </p:nvGrpSpPr>
        <p:grpSpPr>
          <a:xfrm>
            <a:off x="8203422" y="5562262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297" name="object 137">
              <a:extLst>
                <a:ext uri="{FF2B5EF4-FFF2-40B4-BE49-F238E27FC236}">
                  <a16:creationId xmlns:a16="http://schemas.microsoft.com/office/drawing/2014/main" id="{FA2F3F4B-E943-77F1-B607-A5C93A52CFD2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8" name="object 138">
              <a:extLst>
                <a:ext uri="{FF2B5EF4-FFF2-40B4-BE49-F238E27FC236}">
                  <a16:creationId xmlns:a16="http://schemas.microsoft.com/office/drawing/2014/main" id="{553064D4-B96F-E131-CF12-73F72CA7999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3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9" name="object 136">
            <a:extLst>
              <a:ext uri="{FF2B5EF4-FFF2-40B4-BE49-F238E27FC236}">
                <a16:creationId xmlns:a16="http://schemas.microsoft.com/office/drawing/2014/main" id="{50E34D81-0F26-9A71-3CE9-1786915D24A7}"/>
              </a:ext>
            </a:extLst>
          </p:cNvPr>
          <p:cNvGrpSpPr/>
          <p:nvPr/>
        </p:nvGrpSpPr>
        <p:grpSpPr>
          <a:xfrm>
            <a:off x="8941619" y="5576758"/>
            <a:ext cx="288290" cy="280780"/>
            <a:chOff x="7643621" y="3470909"/>
            <a:chExt cx="288290" cy="280780"/>
          </a:xfrm>
          <a:solidFill>
            <a:schemeClr val="accent1">
              <a:lumMod val="75000"/>
            </a:schemeClr>
          </a:solidFill>
        </p:grpSpPr>
        <p:sp>
          <p:nvSpPr>
            <p:cNvPr id="300" name="object 137">
              <a:extLst>
                <a:ext uri="{FF2B5EF4-FFF2-40B4-BE49-F238E27FC236}">
                  <a16:creationId xmlns:a16="http://schemas.microsoft.com/office/drawing/2014/main" id="{C53B309B-E5E1-C34B-1643-1BA125791763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1" name="object 138">
              <a:extLst>
                <a:ext uri="{FF2B5EF4-FFF2-40B4-BE49-F238E27FC236}">
                  <a16:creationId xmlns:a16="http://schemas.microsoft.com/office/drawing/2014/main" id="{35BB7C65-15B8-F79B-2E5D-054F950FED5B}"/>
                </a:ext>
              </a:extLst>
            </p:cNvPr>
            <p:cNvSpPr/>
            <p:nvPr/>
          </p:nvSpPr>
          <p:spPr>
            <a:xfrm>
              <a:off x="7643621" y="3475464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4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sp>
        <p:nvSpPr>
          <p:cNvPr id="302" name="object 166">
            <a:extLst>
              <a:ext uri="{FF2B5EF4-FFF2-40B4-BE49-F238E27FC236}">
                <a16:creationId xmlns:a16="http://schemas.microsoft.com/office/drawing/2014/main" id="{D8EC1E18-AE54-B260-B072-0E57725611F8}"/>
              </a:ext>
            </a:extLst>
          </p:cNvPr>
          <p:cNvSpPr txBox="1"/>
          <p:nvPr/>
        </p:nvSpPr>
        <p:spPr>
          <a:xfrm>
            <a:off x="7708525" y="4856806"/>
            <a:ext cx="18774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dirty="0" err="1">
                <a:latin typeface="Trebuchet MS"/>
                <a:cs typeface="Trebuchet MS"/>
              </a:rPr>
              <a:t>proceso</a:t>
            </a:r>
            <a:r>
              <a:rPr sz="900" spc="-3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lang="es-ES" sz="900" spc="5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re</a:t>
            </a:r>
            <a:r>
              <a:rPr lang="es-ES" sz="900" spc="-35" dirty="0" err="1">
                <a:latin typeface="Trebuchet MS"/>
                <a:cs typeface="Trebuchet MS"/>
              </a:rPr>
              <a:t>alizó</a:t>
            </a:r>
            <a:r>
              <a:rPr lang="es-ES" sz="900" spc="-35" dirty="0">
                <a:latin typeface="Trebuchet MS"/>
                <a:cs typeface="Trebuchet MS"/>
              </a:rPr>
              <a:t> reporte oportuno de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lang="es-ES" sz="900" spc="-50" dirty="0">
                <a:latin typeface="Trebuchet MS"/>
                <a:cs typeface="Trebuchet MS"/>
              </a:rPr>
              <a:t>uno de </a:t>
            </a:r>
            <a:r>
              <a:rPr sz="900" dirty="0">
                <a:latin typeface="Trebuchet MS"/>
                <a:cs typeface="Trebuchet MS"/>
              </a:rPr>
              <a:t>sus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indicadores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303" name="object 47">
            <a:extLst>
              <a:ext uri="{FF2B5EF4-FFF2-40B4-BE49-F238E27FC236}">
                <a16:creationId xmlns:a16="http://schemas.microsoft.com/office/drawing/2014/main" id="{32204564-6AEA-2B1C-CED7-8DA0D4D18DAF}"/>
              </a:ext>
            </a:extLst>
          </p:cNvPr>
          <p:cNvSpPr txBox="1"/>
          <p:nvPr/>
        </p:nvSpPr>
        <p:spPr>
          <a:xfrm>
            <a:off x="9839706" y="2226513"/>
            <a:ext cx="1820545" cy="18979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280"/>
              </a:spcBef>
            </a:pPr>
            <a:r>
              <a:rPr lang="es-ES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    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G</a:t>
            </a:r>
            <a:r>
              <a:rPr lang="es-ES" sz="1000" b="1" spc="-20" dirty="0" err="1">
                <a:solidFill>
                  <a:srgbClr val="FFFFFF"/>
                </a:solidFill>
                <a:latin typeface="Trebuchet MS"/>
                <a:cs typeface="Trebuchet MS"/>
              </a:rPr>
              <a:t>estión</a:t>
            </a:r>
            <a:r>
              <a:rPr lang="es-ES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Contractual</a:t>
            </a:r>
            <a:endParaRPr sz="1000" dirty="0">
              <a:latin typeface="Trebuchet MS"/>
              <a:cs typeface="Trebuchet MS"/>
            </a:endParaRPr>
          </a:p>
        </p:txBody>
      </p:sp>
      <p:grpSp>
        <p:nvGrpSpPr>
          <p:cNvPr id="304" name="object 136">
            <a:extLst>
              <a:ext uri="{FF2B5EF4-FFF2-40B4-BE49-F238E27FC236}">
                <a16:creationId xmlns:a16="http://schemas.microsoft.com/office/drawing/2014/main" id="{F69A622F-8AA9-40F1-9281-7A9EA93D5F3D}"/>
              </a:ext>
            </a:extLst>
          </p:cNvPr>
          <p:cNvGrpSpPr/>
          <p:nvPr/>
        </p:nvGrpSpPr>
        <p:grpSpPr>
          <a:xfrm>
            <a:off x="10048811" y="2495356"/>
            <a:ext cx="288290" cy="276225"/>
            <a:chOff x="7643621" y="3470909"/>
            <a:chExt cx="288290" cy="276225"/>
          </a:xfrm>
        </p:grpSpPr>
        <p:sp>
          <p:nvSpPr>
            <p:cNvPr id="305" name="object 137">
              <a:extLst>
                <a:ext uri="{FF2B5EF4-FFF2-40B4-BE49-F238E27FC236}">
                  <a16:creationId xmlns:a16="http://schemas.microsoft.com/office/drawing/2014/main" id="{BC68A173-6C0D-70BC-2545-CDD6A9446661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3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06" name="object 138">
              <a:extLst>
                <a:ext uri="{FF2B5EF4-FFF2-40B4-BE49-F238E27FC236}">
                  <a16:creationId xmlns:a16="http://schemas.microsoft.com/office/drawing/2014/main" id="{E04C752C-4A0F-B1B6-9332-FB58C01A0558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7" name="object 141">
            <a:extLst>
              <a:ext uri="{FF2B5EF4-FFF2-40B4-BE49-F238E27FC236}">
                <a16:creationId xmlns:a16="http://schemas.microsoft.com/office/drawing/2014/main" id="{4F6E7EF7-2684-638B-51B2-4410613E2874}"/>
              </a:ext>
            </a:extLst>
          </p:cNvPr>
          <p:cNvGrpSpPr/>
          <p:nvPr/>
        </p:nvGrpSpPr>
        <p:grpSpPr>
          <a:xfrm>
            <a:off x="10777474" y="2487962"/>
            <a:ext cx="307340" cy="286322"/>
            <a:chOff x="8589644" y="3473577"/>
            <a:chExt cx="307340" cy="296545"/>
          </a:xfrm>
        </p:grpSpPr>
        <p:sp>
          <p:nvSpPr>
            <p:cNvPr id="308" name="object 142">
              <a:extLst>
                <a:ext uri="{FF2B5EF4-FFF2-40B4-BE49-F238E27FC236}">
                  <a16:creationId xmlns:a16="http://schemas.microsoft.com/office/drawing/2014/main" id="{934CB5ED-E3BB-DFC4-C454-61AD10029215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09" name="object 143">
              <a:extLst>
                <a:ext uri="{FF2B5EF4-FFF2-40B4-BE49-F238E27FC236}">
                  <a16:creationId xmlns:a16="http://schemas.microsoft.com/office/drawing/2014/main" id="{E07A161E-188D-9D36-4249-0D728216CD10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0" name="object 136">
            <a:extLst>
              <a:ext uri="{FF2B5EF4-FFF2-40B4-BE49-F238E27FC236}">
                <a16:creationId xmlns:a16="http://schemas.microsoft.com/office/drawing/2014/main" id="{A8E67214-D8BC-F7ED-7964-0009DEDE55C9}"/>
              </a:ext>
            </a:extLst>
          </p:cNvPr>
          <p:cNvGrpSpPr/>
          <p:nvPr/>
        </p:nvGrpSpPr>
        <p:grpSpPr>
          <a:xfrm>
            <a:off x="10413629" y="2483486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311" name="object 137">
              <a:extLst>
                <a:ext uri="{FF2B5EF4-FFF2-40B4-BE49-F238E27FC236}">
                  <a16:creationId xmlns:a16="http://schemas.microsoft.com/office/drawing/2014/main" id="{8D317E25-025C-B29A-A8E2-181C7F24BD48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2" name="object 138">
              <a:extLst>
                <a:ext uri="{FF2B5EF4-FFF2-40B4-BE49-F238E27FC236}">
                  <a16:creationId xmlns:a16="http://schemas.microsoft.com/office/drawing/2014/main" id="{45CB88CC-3675-A906-4482-3063A362C818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3" name="object 136">
            <a:extLst>
              <a:ext uri="{FF2B5EF4-FFF2-40B4-BE49-F238E27FC236}">
                <a16:creationId xmlns:a16="http://schemas.microsoft.com/office/drawing/2014/main" id="{20B1B2D7-118A-91A0-CC47-1EEC6F221243}"/>
              </a:ext>
            </a:extLst>
          </p:cNvPr>
          <p:cNvGrpSpPr/>
          <p:nvPr/>
        </p:nvGrpSpPr>
        <p:grpSpPr>
          <a:xfrm>
            <a:off x="11151826" y="2493010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14" name="object 137">
              <a:extLst>
                <a:ext uri="{FF2B5EF4-FFF2-40B4-BE49-F238E27FC236}">
                  <a16:creationId xmlns:a16="http://schemas.microsoft.com/office/drawing/2014/main" id="{67D77B36-045A-F8F5-044B-1438C4C5B17E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5" name="object 138">
              <a:extLst>
                <a:ext uri="{FF2B5EF4-FFF2-40B4-BE49-F238E27FC236}">
                  <a16:creationId xmlns:a16="http://schemas.microsoft.com/office/drawing/2014/main" id="{0A02D0C6-DA50-429B-E48C-405F390A2787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3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316" name="object 136">
            <a:extLst>
              <a:ext uri="{FF2B5EF4-FFF2-40B4-BE49-F238E27FC236}">
                <a16:creationId xmlns:a16="http://schemas.microsoft.com/office/drawing/2014/main" id="{52D2A66D-8C52-1767-5041-9D7920EB0618}"/>
              </a:ext>
            </a:extLst>
          </p:cNvPr>
          <p:cNvGrpSpPr/>
          <p:nvPr/>
        </p:nvGrpSpPr>
        <p:grpSpPr>
          <a:xfrm>
            <a:off x="10074629" y="3467310"/>
            <a:ext cx="288290" cy="276225"/>
            <a:chOff x="7643621" y="3470909"/>
            <a:chExt cx="288290" cy="276225"/>
          </a:xfrm>
        </p:grpSpPr>
        <p:sp>
          <p:nvSpPr>
            <p:cNvPr id="317" name="object 137">
              <a:extLst>
                <a:ext uri="{FF2B5EF4-FFF2-40B4-BE49-F238E27FC236}">
                  <a16:creationId xmlns:a16="http://schemas.microsoft.com/office/drawing/2014/main" id="{A79AC65C-0B24-D1E9-8CE5-7B68BDE89EF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18" name="object 138">
              <a:extLst>
                <a:ext uri="{FF2B5EF4-FFF2-40B4-BE49-F238E27FC236}">
                  <a16:creationId xmlns:a16="http://schemas.microsoft.com/office/drawing/2014/main" id="{17CADADA-6457-9046-D3ED-9EE48D53CB8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9" name="object 141">
            <a:extLst>
              <a:ext uri="{FF2B5EF4-FFF2-40B4-BE49-F238E27FC236}">
                <a16:creationId xmlns:a16="http://schemas.microsoft.com/office/drawing/2014/main" id="{0011E13E-1624-8377-F4FC-0EC30C49F54A}"/>
              </a:ext>
            </a:extLst>
          </p:cNvPr>
          <p:cNvGrpSpPr/>
          <p:nvPr/>
        </p:nvGrpSpPr>
        <p:grpSpPr>
          <a:xfrm>
            <a:off x="10803292" y="3459916"/>
            <a:ext cx="307340" cy="286322"/>
            <a:chOff x="8589644" y="3473577"/>
            <a:chExt cx="307340" cy="296545"/>
          </a:xfrm>
        </p:grpSpPr>
        <p:sp>
          <p:nvSpPr>
            <p:cNvPr id="320" name="object 142">
              <a:extLst>
                <a:ext uri="{FF2B5EF4-FFF2-40B4-BE49-F238E27FC236}">
                  <a16:creationId xmlns:a16="http://schemas.microsoft.com/office/drawing/2014/main" id="{D0ED834B-EC6E-D1BA-E310-C4AF8E36865C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4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21" name="object 143">
              <a:extLst>
                <a:ext uri="{FF2B5EF4-FFF2-40B4-BE49-F238E27FC236}">
                  <a16:creationId xmlns:a16="http://schemas.microsoft.com/office/drawing/2014/main" id="{00C116C3-9C87-9547-08A9-8E079566D455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2" name="object 136">
            <a:extLst>
              <a:ext uri="{FF2B5EF4-FFF2-40B4-BE49-F238E27FC236}">
                <a16:creationId xmlns:a16="http://schemas.microsoft.com/office/drawing/2014/main" id="{625A909C-2E2A-8842-9A66-1445D9483BAC}"/>
              </a:ext>
            </a:extLst>
          </p:cNvPr>
          <p:cNvGrpSpPr/>
          <p:nvPr/>
        </p:nvGrpSpPr>
        <p:grpSpPr>
          <a:xfrm>
            <a:off x="10439447" y="3455440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323" name="object 137">
              <a:extLst>
                <a:ext uri="{FF2B5EF4-FFF2-40B4-BE49-F238E27FC236}">
                  <a16:creationId xmlns:a16="http://schemas.microsoft.com/office/drawing/2014/main" id="{022C430B-9A53-54DA-8C45-8EA74A8761F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4" name="object 138">
              <a:extLst>
                <a:ext uri="{FF2B5EF4-FFF2-40B4-BE49-F238E27FC236}">
                  <a16:creationId xmlns:a16="http://schemas.microsoft.com/office/drawing/2014/main" id="{F96420A7-DC64-90D3-E315-0034ACB5808E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5" name="object 136">
            <a:extLst>
              <a:ext uri="{FF2B5EF4-FFF2-40B4-BE49-F238E27FC236}">
                <a16:creationId xmlns:a16="http://schemas.microsoft.com/office/drawing/2014/main" id="{416224FC-57BB-1C93-2076-32D7E699CFB3}"/>
              </a:ext>
            </a:extLst>
          </p:cNvPr>
          <p:cNvGrpSpPr/>
          <p:nvPr/>
        </p:nvGrpSpPr>
        <p:grpSpPr>
          <a:xfrm>
            <a:off x="11177644" y="3464964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26" name="object 137">
              <a:extLst>
                <a:ext uri="{FF2B5EF4-FFF2-40B4-BE49-F238E27FC236}">
                  <a16:creationId xmlns:a16="http://schemas.microsoft.com/office/drawing/2014/main" id="{DD333792-CB80-8D70-A4EC-6C41638236E7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138">
              <a:extLst>
                <a:ext uri="{FF2B5EF4-FFF2-40B4-BE49-F238E27FC236}">
                  <a16:creationId xmlns:a16="http://schemas.microsoft.com/office/drawing/2014/main" id="{E656884B-287E-E8D6-F1D8-7E76591433BE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4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328" name="object 136">
            <a:extLst>
              <a:ext uri="{FF2B5EF4-FFF2-40B4-BE49-F238E27FC236}">
                <a16:creationId xmlns:a16="http://schemas.microsoft.com/office/drawing/2014/main" id="{FFCC041E-FD4A-6F1A-4445-A2D6C3FFC1BE}"/>
              </a:ext>
            </a:extLst>
          </p:cNvPr>
          <p:cNvGrpSpPr/>
          <p:nvPr/>
        </p:nvGrpSpPr>
        <p:grpSpPr>
          <a:xfrm>
            <a:off x="10078957" y="4437686"/>
            <a:ext cx="288290" cy="276225"/>
            <a:chOff x="7643621" y="3470909"/>
            <a:chExt cx="288290" cy="276225"/>
          </a:xfrm>
        </p:grpSpPr>
        <p:sp>
          <p:nvSpPr>
            <p:cNvPr id="329" name="object 137">
              <a:extLst>
                <a:ext uri="{FF2B5EF4-FFF2-40B4-BE49-F238E27FC236}">
                  <a16:creationId xmlns:a16="http://schemas.microsoft.com/office/drawing/2014/main" id="{5E116941-74A2-86D7-95DD-20A161B3248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30" name="object 138">
              <a:extLst>
                <a:ext uri="{FF2B5EF4-FFF2-40B4-BE49-F238E27FC236}">
                  <a16:creationId xmlns:a16="http://schemas.microsoft.com/office/drawing/2014/main" id="{DC4D39C0-6212-2449-A015-8229DB9D905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1" name="object 141">
            <a:extLst>
              <a:ext uri="{FF2B5EF4-FFF2-40B4-BE49-F238E27FC236}">
                <a16:creationId xmlns:a16="http://schemas.microsoft.com/office/drawing/2014/main" id="{09DFADDD-5E7F-1737-877B-E3A2E9E5851A}"/>
              </a:ext>
            </a:extLst>
          </p:cNvPr>
          <p:cNvGrpSpPr/>
          <p:nvPr/>
        </p:nvGrpSpPr>
        <p:grpSpPr>
          <a:xfrm>
            <a:off x="10807620" y="4430292"/>
            <a:ext cx="307340" cy="286322"/>
            <a:chOff x="8589644" y="3473577"/>
            <a:chExt cx="307340" cy="296545"/>
          </a:xfrm>
        </p:grpSpPr>
        <p:sp>
          <p:nvSpPr>
            <p:cNvPr id="332" name="object 142">
              <a:extLst>
                <a:ext uri="{FF2B5EF4-FFF2-40B4-BE49-F238E27FC236}">
                  <a16:creationId xmlns:a16="http://schemas.microsoft.com/office/drawing/2014/main" id="{68244989-C54B-4233-65A5-42F1D3AB7EC6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33" name="object 143">
              <a:extLst>
                <a:ext uri="{FF2B5EF4-FFF2-40B4-BE49-F238E27FC236}">
                  <a16:creationId xmlns:a16="http://schemas.microsoft.com/office/drawing/2014/main" id="{F23D919A-3122-8378-099F-DFE83B9FA22F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4" name="object 136">
            <a:extLst>
              <a:ext uri="{FF2B5EF4-FFF2-40B4-BE49-F238E27FC236}">
                <a16:creationId xmlns:a16="http://schemas.microsoft.com/office/drawing/2014/main" id="{9DC47C4A-1E2C-E36E-E4FA-D1358428FACB}"/>
              </a:ext>
            </a:extLst>
          </p:cNvPr>
          <p:cNvGrpSpPr/>
          <p:nvPr/>
        </p:nvGrpSpPr>
        <p:grpSpPr>
          <a:xfrm>
            <a:off x="10443775" y="4425816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335" name="object 137">
              <a:extLst>
                <a:ext uri="{FF2B5EF4-FFF2-40B4-BE49-F238E27FC236}">
                  <a16:creationId xmlns:a16="http://schemas.microsoft.com/office/drawing/2014/main" id="{78CBDFF0-E813-9655-3EF6-FA405DFF122F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6" name="object 138">
              <a:extLst>
                <a:ext uri="{FF2B5EF4-FFF2-40B4-BE49-F238E27FC236}">
                  <a16:creationId xmlns:a16="http://schemas.microsoft.com/office/drawing/2014/main" id="{C0D1F0D3-D480-B037-E4FA-74EBDE7359A2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7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7" name="object 136">
            <a:extLst>
              <a:ext uri="{FF2B5EF4-FFF2-40B4-BE49-F238E27FC236}">
                <a16:creationId xmlns:a16="http://schemas.microsoft.com/office/drawing/2014/main" id="{10F79767-C459-F90C-EF43-3673F5A2555C}"/>
              </a:ext>
            </a:extLst>
          </p:cNvPr>
          <p:cNvGrpSpPr/>
          <p:nvPr/>
        </p:nvGrpSpPr>
        <p:grpSpPr>
          <a:xfrm>
            <a:off x="11181972" y="4435340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38" name="object 137">
              <a:extLst>
                <a:ext uri="{FF2B5EF4-FFF2-40B4-BE49-F238E27FC236}">
                  <a16:creationId xmlns:a16="http://schemas.microsoft.com/office/drawing/2014/main" id="{35D81345-9D13-1842-6269-99EC81A66C1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9" name="object 138">
              <a:extLst>
                <a:ext uri="{FF2B5EF4-FFF2-40B4-BE49-F238E27FC236}">
                  <a16:creationId xmlns:a16="http://schemas.microsoft.com/office/drawing/2014/main" id="{EB18F09A-C541-5AC7-ADC7-1CC7A9D25735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9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340" name="object 136">
            <a:extLst>
              <a:ext uri="{FF2B5EF4-FFF2-40B4-BE49-F238E27FC236}">
                <a16:creationId xmlns:a16="http://schemas.microsoft.com/office/drawing/2014/main" id="{3305CC06-D453-E476-655B-31073E5FD0C5}"/>
              </a:ext>
            </a:extLst>
          </p:cNvPr>
          <p:cNvGrpSpPr/>
          <p:nvPr/>
        </p:nvGrpSpPr>
        <p:grpSpPr>
          <a:xfrm>
            <a:off x="10074591" y="5317435"/>
            <a:ext cx="288290" cy="276225"/>
            <a:chOff x="7643621" y="3470909"/>
            <a:chExt cx="288290" cy="276225"/>
          </a:xfrm>
        </p:grpSpPr>
        <p:sp>
          <p:nvSpPr>
            <p:cNvPr id="341" name="object 137">
              <a:extLst>
                <a:ext uri="{FF2B5EF4-FFF2-40B4-BE49-F238E27FC236}">
                  <a16:creationId xmlns:a16="http://schemas.microsoft.com/office/drawing/2014/main" id="{1208252B-2515-418B-CEA1-8A8CDF575965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42" name="object 138">
              <a:extLst>
                <a:ext uri="{FF2B5EF4-FFF2-40B4-BE49-F238E27FC236}">
                  <a16:creationId xmlns:a16="http://schemas.microsoft.com/office/drawing/2014/main" id="{E6DCD565-663B-3DDF-CE5A-B128AEB19CD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3" name="object 141">
            <a:extLst>
              <a:ext uri="{FF2B5EF4-FFF2-40B4-BE49-F238E27FC236}">
                <a16:creationId xmlns:a16="http://schemas.microsoft.com/office/drawing/2014/main" id="{80C603F4-04A7-F897-A45C-3B4299A779CD}"/>
              </a:ext>
            </a:extLst>
          </p:cNvPr>
          <p:cNvGrpSpPr/>
          <p:nvPr/>
        </p:nvGrpSpPr>
        <p:grpSpPr>
          <a:xfrm>
            <a:off x="10803254" y="5310041"/>
            <a:ext cx="307340" cy="286322"/>
            <a:chOff x="8589644" y="3473577"/>
            <a:chExt cx="307340" cy="296545"/>
          </a:xfrm>
        </p:grpSpPr>
        <p:sp>
          <p:nvSpPr>
            <p:cNvPr id="344" name="object 142">
              <a:extLst>
                <a:ext uri="{FF2B5EF4-FFF2-40B4-BE49-F238E27FC236}">
                  <a16:creationId xmlns:a16="http://schemas.microsoft.com/office/drawing/2014/main" id="{C32E44C0-999A-28DE-5DB2-A451137A9821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45" name="object 143">
              <a:extLst>
                <a:ext uri="{FF2B5EF4-FFF2-40B4-BE49-F238E27FC236}">
                  <a16:creationId xmlns:a16="http://schemas.microsoft.com/office/drawing/2014/main" id="{7D8B8B39-18CD-08FF-DCFE-CDC2F1343948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6" name="object 136">
            <a:extLst>
              <a:ext uri="{FF2B5EF4-FFF2-40B4-BE49-F238E27FC236}">
                <a16:creationId xmlns:a16="http://schemas.microsoft.com/office/drawing/2014/main" id="{8B8FFA07-1075-EFA0-2F80-A2693897485F}"/>
              </a:ext>
            </a:extLst>
          </p:cNvPr>
          <p:cNvGrpSpPr/>
          <p:nvPr/>
        </p:nvGrpSpPr>
        <p:grpSpPr>
          <a:xfrm>
            <a:off x="10439409" y="5305565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347" name="object 137">
              <a:extLst>
                <a:ext uri="{FF2B5EF4-FFF2-40B4-BE49-F238E27FC236}">
                  <a16:creationId xmlns:a16="http://schemas.microsoft.com/office/drawing/2014/main" id="{5114B446-7D9F-F082-F7C5-539E267A7691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8" name="object 138">
              <a:extLst>
                <a:ext uri="{FF2B5EF4-FFF2-40B4-BE49-F238E27FC236}">
                  <a16:creationId xmlns:a16="http://schemas.microsoft.com/office/drawing/2014/main" id="{5C0EC9D9-E076-CAD0-BA44-500598C6B77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9" name="object 136">
            <a:extLst>
              <a:ext uri="{FF2B5EF4-FFF2-40B4-BE49-F238E27FC236}">
                <a16:creationId xmlns:a16="http://schemas.microsoft.com/office/drawing/2014/main" id="{F68BBBDC-DDF7-FDED-0B31-70C7D434E54B}"/>
              </a:ext>
            </a:extLst>
          </p:cNvPr>
          <p:cNvGrpSpPr/>
          <p:nvPr/>
        </p:nvGrpSpPr>
        <p:grpSpPr>
          <a:xfrm>
            <a:off x="11177606" y="5315089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50" name="object 137">
              <a:extLst>
                <a:ext uri="{FF2B5EF4-FFF2-40B4-BE49-F238E27FC236}">
                  <a16:creationId xmlns:a16="http://schemas.microsoft.com/office/drawing/2014/main" id="{20427AA4-8274-70BE-E4A7-5BB92FCD658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1" name="object 138">
              <a:extLst>
                <a:ext uri="{FF2B5EF4-FFF2-40B4-BE49-F238E27FC236}">
                  <a16:creationId xmlns:a16="http://schemas.microsoft.com/office/drawing/2014/main" id="{C2E52FBB-8624-D738-D853-610D842DC775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352" name="object 136">
            <a:extLst>
              <a:ext uri="{FF2B5EF4-FFF2-40B4-BE49-F238E27FC236}">
                <a16:creationId xmlns:a16="http://schemas.microsoft.com/office/drawing/2014/main" id="{B089BF14-B864-F854-EFEE-4FEE9A7A7CD7}"/>
              </a:ext>
            </a:extLst>
          </p:cNvPr>
          <p:cNvGrpSpPr/>
          <p:nvPr/>
        </p:nvGrpSpPr>
        <p:grpSpPr>
          <a:xfrm>
            <a:off x="10074591" y="6222595"/>
            <a:ext cx="288290" cy="276225"/>
            <a:chOff x="7643621" y="3470909"/>
            <a:chExt cx="288290" cy="276225"/>
          </a:xfrm>
        </p:grpSpPr>
        <p:sp>
          <p:nvSpPr>
            <p:cNvPr id="353" name="object 137">
              <a:extLst>
                <a:ext uri="{FF2B5EF4-FFF2-40B4-BE49-F238E27FC236}">
                  <a16:creationId xmlns:a16="http://schemas.microsoft.com/office/drawing/2014/main" id="{ECEF4249-079F-55B9-4AEC-1D8233249E5D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54" name="object 138">
              <a:extLst>
                <a:ext uri="{FF2B5EF4-FFF2-40B4-BE49-F238E27FC236}">
                  <a16:creationId xmlns:a16="http://schemas.microsoft.com/office/drawing/2014/main" id="{EB233B51-FDF9-A32C-8A15-93BE82F687BD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5" name="object 141">
            <a:extLst>
              <a:ext uri="{FF2B5EF4-FFF2-40B4-BE49-F238E27FC236}">
                <a16:creationId xmlns:a16="http://schemas.microsoft.com/office/drawing/2014/main" id="{CC480CFA-5822-5CF0-7A7B-94F3390402EB}"/>
              </a:ext>
            </a:extLst>
          </p:cNvPr>
          <p:cNvGrpSpPr/>
          <p:nvPr/>
        </p:nvGrpSpPr>
        <p:grpSpPr>
          <a:xfrm>
            <a:off x="10803254" y="6215201"/>
            <a:ext cx="307340" cy="286322"/>
            <a:chOff x="8589644" y="3473577"/>
            <a:chExt cx="307340" cy="296545"/>
          </a:xfrm>
        </p:grpSpPr>
        <p:sp>
          <p:nvSpPr>
            <p:cNvPr id="356" name="object 142">
              <a:extLst>
                <a:ext uri="{FF2B5EF4-FFF2-40B4-BE49-F238E27FC236}">
                  <a16:creationId xmlns:a16="http://schemas.microsoft.com/office/drawing/2014/main" id="{C4965810-B1DF-18BB-34BA-655638586CC9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3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57" name="object 143">
              <a:extLst>
                <a:ext uri="{FF2B5EF4-FFF2-40B4-BE49-F238E27FC236}">
                  <a16:creationId xmlns:a16="http://schemas.microsoft.com/office/drawing/2014/main" id="{BDD8E698-A3F0-51EF-80AD-D06FCB039A88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8" name="object 136">
            <a:extLst>
              <a:ext uri="{FF2B5EF4-FFF2-40B4-BE49-F238E27FC236}">
                <a16:creationId xmlns:a16="http://schemas.microsoft.com/office/drawing/2014/main" id="{79FCBB9B-1BFD-A060-3BF7-637403D62655}"/>
              </a:ext>
            </a:extLst>
          </p:cNvPr>
          <p:cNvGrpSpPr/>
          <p:nvPr/>
        </p:nvGrpSpPr>
        <p:grpSpPr>
          <a:xfrm>
            <a:off x="10439409" y="6210725"/>
            <a:ext cx="307340" cy="295275"/>
            <a:chOff x="7634096" y="3461384"/>
            <a:chExt cx="307340" cy="295275"/>
          </a:xfrm>
          <a:solidFill>
            <a:srgbClr val="92D050"/>
          </a:solidFill>
        </p:grpSpPr>
        <p:sp>
          <p:nvSpPr>
            <p:cNvPr id="359" name="object 137">
              <a:extLst>
                <a:ext uri="{FF2B5EF4-FFF2-40B4-BE49-F238E27FC236}">
                  <a16:creationId xmlns:a16="http://schemas.microsoft.com/office/drawing/2014/main" id="{0AF31F26-A410-2F7E-4150-5F5E970C1555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0" name="object 138">
              <a:extLst>
                <a:ext uri="{FF2B5EF4-FFF2-40B4-BE49-F238E27FC236}">
                  <a16:creationId xmlns:a16="http://schemas.microsoft.com/office/drawing/2014/main" id="{D909FA0E-219F-66D4-67E9-C6C8A7DDCBA9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2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1" name="object 136">
            <a:extLst>
              <a:ext uri="{FF2B5EF4-FFF2-40B4-BE49-F238E27FC236}">
                <a16:creationId xmlns:a16="http://schemas.microsoft.com/office/drawing/2014/main" id="{9F45DC77-D322-B317-56FF-4CC79CB09E52}"/>
              </a:ext>
            </a:extLst>
          </p:cNvPr>
          <p:cNvGrpSpPr/>
          <p:nvPr/>
        </p:nvGrpSpPr>
        <p:grpSpPr>
          <a:xfrm>
            <a:off x="11177606" y="6220249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62" name="object 137">
              <a:extLst>
                <a:ext uri="{FF2B5EF4-FFF2-40B4-BE49-F238E27FC236}">
                  <a16:creationId xmlns:a16="http://schemas.microsoft.com/office/drawing/2014/main" id="{30637CAA-1479-C8FA-01EA-7E1B617F9C2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3" name="object 138">
              <a:extLst>
                <a:ext uri="{FF2B5EF4-FFF2-40B4-BE49-F238E27FC236}">
                  <a16:creationId xmlns:a16="http://schemas.microsoft.com/office/drawing/2014/main" id="{8FAEB97F-48EC-03B3-08BA-2BE475B15DC6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6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/>
          <p:cNvGrpSpPr/>
          <p:nvPr/>
        </p:nvGrpSpPr>
        <p:grpSpPr>
          <a:xfrm>
            <a:off x="2874073" y="-1968"/>
            <a:ext cx="9323070" cy="1938020"/>
            <a:chOff x="2874073" y="-1968"/>
            <a:chExt cx="9323070" cy="193802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19983" y="7619"/>
              <a:ext cx="9272016" cy="13335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915284" y="2793"/>
              <a:ext cx="9276715" cy="1343025"/>
            </a:xfrm>
            <a:custGeom>
              <a:avLst/>
              <a:gdLst/>
              <a:ahLst/>
              <a:cxnLst/>
              <a:rect l="l" t="t" r="r" b="b"/>
              <a:pathLst>
                <a:path w="9276715" h="1343025">
                  <a:moveTo>
                    <a:pt x="0" y="1343025"/>
                  </a:moveTo>
                  <a:lnTo>
                    <a:pt x="9276715" y="1343025"/>
                  </a:lnTo>
                </a:path>
                <a:path w="9276715" h="1343025">
                  <a:moveTo>
                    <a:pt x="9276715" y="0"/>
                  </a:moveTo>
                  <a:lnTo>
                    <a:pt x="0" y="0"/>
                  </a:lnTo>
                  <a:lnTo>
                    <a:pt x="0" y="1343025"/>
                  </a:lnTo>
                </a:path>
              </a:pathLst>
            </a:custGeom>
            <a:ln w="9525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878835" y="1376171"/>
              <a:ext cx="8987155" cy="554990"/>
            </a:xfrm>
            <a:custGeom>
              <a:avLst/>
              <a:gdLst/>
              <a:ahLst/>
              <a:cxnLst/>
              <a:rect l="l" t="t" r="r" b="b"/>
              <a:pathLst>
                <a:path w="8987155" h="554989">
                  <a:moveTo>
                    <a:pt x="0" y="554736"/>
                  </a:moveTo>
                  <a:lnTo>
                    <a:pt x="8987027" y="554736"/>
                  </a:lnTo>
                  <a:lnTo>
                    <a:pt x="8987027" y="0"/>
                  </a:lnTo>
                  <a:lnTo>
                    <a:pt x="0" y="0"/>
                  </a:lnTo>
                  <a:lnTo>
                    <a:pt x="0" y="554736"/>
                  </a:lnTo>
                  <a:close/>
                </a:path>
              </a:pathLst>
            </a:custGeom>
            <a:ln w="9525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179831" y="2418651"/>
            <a:ext cx="2379345" cy="646430"/>
          </a:xfrm>
          <a:custGeom>
            <a:avLst/>
            <a:gdLst/>
            <a:ahLst/>
            <a:cxnLst/>
            <a:rect l="l" t="t" r="r" b="b"/>
            <a:pathLst>
              <a:path w="2379345" h="646430">
                <a:moveTo>
                  <a:pt x="0" y="646176"/>
                </a:moveTo>
                <a:lnTo>
                  <a:pt x="2378964" y="646176"/>
                </a:lnTo>
                <a:lnTo>
                  <a:pt x="237896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ln w="9524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5638" y="2458216"/>
            <a:ext cx="23698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455" marR="18923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9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macroproceso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0" dirty="0">
                <a:solidFill>
                  <a:srgbClr val="155F82"/>
                </a:solidFill>
                <a:latin typeface="Trebuchet MS"/>
                <a:cs typeface="Trebuchet MS"/>
              </a:rPr>
              <a:t>apoyo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no </a:t>
            </a:r>
            <a:r>
              <a:rPr sz="1200" spc="-20" dirty="0">
                <a:solidFill>
                  <a:srgbClr val="155F82"/>
                </a:solidFill>
                <a:latin typeface="Trebuchet MS"/>
                <a:cs typeface="Trebuchet MS"/>
              </a:rPr>
              <a:t>presento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50" dirty="0">
                <a:solidFill>
                  <a:srgbClr val="155F82"/>
                </a:solidFill>
                <a:latin typeface="Trebuchet MS"/>
                <a:cs typeface="Trebuchet MS"/>
              </a:rPr>
              <a:t>reporte</a:t>
            </a:r>
            <a:r>
              <a:rPr sz="1200" spc="-3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en</a:t>
            </a:r>
            <a:r>
              <a:rPr sz="1200" spc="-5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40" dirty="0" err="1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4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-45" dirty="0">
                <a:solidFill>
                  <a:srgbClr val="155F82"/>
                </a:solidFill>
                <a:latin typeface="Trebuchet MS"/>
                <a:cs typeface="Trebuchet MS"/>
              </a:rPr>
              <a:t>42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%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de </a:t>
            </a:r>
            <a:r>
              <a:rPr sz="1200" spc="65" dirty="0">
                <a:solidFill>
                  <a:srgbClr val="155F82"/>
                </a:solidFill>
                <a:latin typeface="Trebuchet MS"/>
                <a:cs typeface="Trebuchet MS"/>
              </a:rPr>
              <a:t>sus</a:t>
            </a:r>
            <a:r>
              <a:rPr sz="1200" spc="-10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01289" y="2442210"/>
            <a:ext cx="0" cy="3975100"/>
          </a:xfrm>
          <a:custGeom>
            <a:avLst/>
            <a:gdLst/>
            <a:ahLst/>
            <a:cxnLst/>
            <a:rect l="l" t="t" r="r" b="b"/>
            <a:pathLst>
              <a:path h="3975100">
                <a:moveTo>
                  <a:pt x="0" y="0"/>
                </a:moveTo>
                <a:lnTo>
                  <a:pt x="0" y="3974604"/>
                </a:lnTo>
              </a:path>
            </a:pathLst>
          </a:custGeom>
          <a:ln w="19050">
            <a:solidFill>
              <a:srgbClr val="27521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156453" y="2533650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51501" y="5539841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511546" y="2509266"/>
            <a:ext cx="0" cy="4062095"/>
          </a:xfrm>
          <a:custGeom>
            <a:avLst/>
            <a:gdLst/>
            <a:ahLst/>
            <a:cxnLst/>
            <a:rect l="l" t="t" r="r" b="b"/>
            <a:pathLst>
              <a:path h="4062095">
                <a:moveTo>
                  <a:pt x="0" y="0"/>
                </a:moveTo>
                <a:lnTo>
                  <a:pt x="0" y="4061802"/>
                </a:lnTo>
              </a:path>
            </a:pathLst>
          </a:custGeom>
          <a:ln w="19050">
            <a:solidFill>
              <a:srgbClr val="27521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79274" y="3532694"/>
            <a:ext cx="2197735" cy="262255"/>
          </a:xfrm>
          <a:prstGeom prst="rect">
            <a:avLst/>
          </a:prstGeom>
          <a:solidFill>
            <a:srgbClr val="FF0000"/>
          </a:solidFill>
          <a:ln w="19050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310515">
              <a:lnSpc>
                <a:spcPct val="100000"/>
              </a:lnSpc>
              <a:spcBef>
                <a:spcPts val="280"/>
              </a:spcBef>
            </a:pP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Participación</a:t>
            </a:r>
            <a:r>
              <a:rPr sz="1100" b="1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Ciudadana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671497" y="3503676"/>
            <a:ext cx="2573850" cy="218650"/>
          </a:xfrm>
          <a:prstGeom prst="rect">
            <a:avLst/>
          </a:prstGeom>
          <a:solidFill>
            <a:srgbClr val="FF0000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265"/>
              </a:spcBef>
            </a:pPr>
            <a:r>
              <a:rPr sz="1200" b="1" spc="-20" dirty="0">
                <a:solidFill>
                  <a:srgbClr val="FFFFFF"/>
                </a:solidFill>
                <a:latin typeface="Trebuchet MS"/>
                <a:cs typeface="Trebuchet MS"/>
              </a:rPr>
              <a:t>Evaluación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independiente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50991" y="4463796"/>
            <a:ext cx="2601595" cy="276225"/>
          </a:xfrm>
          <a:prstGeom prst="rect">
            <a:avLst/>
          </a:prstGeom>
          <a:solidFill>
            <a:srgbClr val="92D050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265"/>
              </a:spcBef>
            </a:pPr>
            <a:r>
              <a:rPr sz="1200" b="1" spc="-30" dirty="0">
                <a:solidFill>
                  <a:srgbClr val="FFFFFF"/>
                </a:solidFill>
                <a:latin typeface="Trebuchet MS"/>
                <a:cs typeface="Trebuchet MS"/>
              </a:rPr>
              <a:t>Fortalecimiento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organizacional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53532" y="5460259"/>
            <a:ext cx="2578735" cy="230504"/>
          </a:xfrm>
          <a:prstGeom prst="rect">
            <a:avLst/>
          </a:pr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vert="horz" wrap="square" lIns="0" tIns="11430" rIns="0" bIns="0" rtlCol="0">
            <a:spAutoFit/>
          </a:bodyPr>
          <a:lstStyle/>
          <a:p>
            <a:pPr marL="394335">
              <a:lnSpc>
                <a:spcPct val="100000"/>
              </a:lnSpc>
              <a:spcBef>
                <a:spcPts val="90"/>
              </a:spcBef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  <a:r>
              <a:rPr sz="1200" b="1" spc="-1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del</a:t>
            </a:r>
            <a:r>
              <a:rPr sz="1200" b="1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conocimiento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357996" y="2619502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318118" y="4486147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318118" y="5367909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77661" y="2519933"/>
            <a:ext cx="2595880" cy="340360"/>
          </a:xfrm>
          <a:prstGeom prst="rect">
            <a:avLst/>
          </a:pr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2405">
              <a:lnSpc>
                <a:spcPts val="1255"/>
              </a:lnSpc>
            </a:pP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S.</a:t>
            </a:r>
            <a:r>
              <a:rPr sz="11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5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100" b="1" spc="-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autoevaluación</a:t>
            </a:r>
            <a:r>
              <a:rPr sz="1100" b="1" spc="-1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100" b="1" spc="-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desempeño</a:t>
            </a:r>
            <a:endParaRPr sz="1100">
              <a:latin typeface="Trebuchet MS"/>
              <a:cs typeface="Trebuchet MS"/>
            </a:endParaRPr>
          </a:p>
          <a:p>
            <a:pPr marL="893444">
              <a:lnSpc>
                <a:spcPct val="100000"/>
              </a:lnSpc>
            </a:pP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institucional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80457" y="4625162"/>
            <a:ext cx="107314" cy="1873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62833" y="2446782"/>
            <a:ext cx="2214880" cy="276225"/>
          </a:xfrm>
          <a:prstGeom prst="rect">
            <a:avLst/>
          </a:pr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Servicio</a:t>
            </a:r>
            <a:r>
              <a:rPr sz="1100" b="1" spc="-1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Trebuchet MS"/>
                <a:cs typeface="Trebuchet MS"/>
              </a:rPr>
              <a:t>integral</a:t>
            </a:r>
            <a:r>
              <a:rPr sz="11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100" b="1" spc="-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1100" b="1" spc="-9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ciudadanía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853689" y="5468873"/>
            <a:ext cx="2205355" cy="276225"/>
          </a:xfrm>
          <a:prstGeom prst="rect">
            <a:avLst/>
          </a:prstGeom>
          <a:solidFill>
            <a:srgbClr val="92D050"/>
          </a:solidFill>
          <a:ln w="19050">
            <a:solidFill>
              <a:srgbClr val="000000"/>
            </a:solidFill>
          </a:ln>
        </p:spPr>
        <p:txBody>
          <a:bodyPr vert="horz" wrap="square" lIns="0" tIns="33020" rIns="0" bIns="0" rtlCol="0">
            <a:spAutoFit/>
          </a:bodyPr>
          <a:lstStyle/>
          <a:p>
            <a:pPr marL="136525">
              <a:lnSpc>
                <a:spcPct val="100000"/>
              </a:lnSpc>
              <a:spcBef>
                <a:spcPts val="260"/>
              </a:spcBef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Comunicación</a:t>
            </a:r>
            <a:r>
              <a:rPr sz="1200" b="1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Institucional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20047" y="1303400"/>
            <a:ext cx="8941435" cy="56959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08965">
              <a:lnSpc>
                <a:spcPct val="100000"/>
              </a:lnSpc>
              <a:spcBef>
                <a:spcPts val="795"/>
              </a:spcBef>
            </a:pPr>
            <a:r>
              <a:rPr lang="es-CO" sz="1800" spc="-25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lang="es-CO" sz="1800" spc="-1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pc="50" dirty="0">
                <a:solidFill>
                  <a:srgbClr val="155F82"/>
                </a:solidFill>
                <a:latin typeface="Trebuchet MS"/>
                <a:cs typeface="Trebuchet MS"/>
              </a:rPr>
              <a:t>35</a:t>
            </a:r>
            <a:r>
              <a:rPr lang="es-CO" sz="1800" spc="50" dirty="0">
                <a:solidFill>
                  <a:srgbClr val="155F82"/>
                </a:solidFill>
                <a:latin typeface="Trebuchet MS"/>
                <a:cs typeface="Trebuchet MS"/>
              </a:rPr>
              <a:t>%</a:t>
            </a:r>
            <a:r>
              <a:rPr lang="es-CO"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indicadores </a:t>
            </a:r>
            <a:r>
              <a:rPr lang="es-CO" sz="1800" spc="-40" dirty="0">
                <a:solidFill>
                  <a:srgbClr val="155F82"/>
                </a:solidFill>
                <a:latin typeface="Trebuchet MS"/>
                <a:cs typeface="Trebuchet MS"/>
              </a:rPr>
              <a:t>presenta</a:t>
            </a:r>
            <a:r>
              <a:rPr lang="es-CO" sz="1800" spc="-10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40" dirty="0">
                <a:solidFill>
                  <a:srgbClr val="155F82"/>
                </a:solidFill>
                <a:latin typeface="Trebuchet MS"/>
                <a:cs typeface="Trebuchet MS"/>
              </a:rPr>
              <a:t>al</a:t>
            </a:r>
            <a:r>
              <a:rPr lang="es-CO"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dirty="0">
                <a:solidFill>
                  <a:srgbClr val="155F82"/>
                </a:solidFill>
                <a:latin typeface="Trebuchet MS"/>
                <a:cs typeface="Trebuchet MS"/>
              </a:rPr>
              <a:t>menos</a:t>
            </a:r>
            <a:r>
              <a:rPr lang="es-CO" sz="1800" spc="-1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dirty="0">
                <a:solidFill>
                  <a:srgbClr val="155F82"/>
                </a:solidFill>
                <a:latin typeface="Trebuchet MS"/>
                <a:cs typeface="Trebuchet MS"/>
              </a:rPr>
              <a:t>una</a:t>
            </a:r>
            <a:r>
              <a:rPr lang="es-CO" sz="1800" spc="-1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70" dirty="0">
                <a:solidFill>
                  <a:srgbClr val="155F82"/>
                </a:solidFill>
                <a:latin typeface="Trebuchet MS"/>
                <a:cs typeface="Trebuchet MS"/>
              </a:rPr>
              <a:t>alerta</a:t>
            </a:r>
            <a:r>
              <a:rPr lang="es-CO" sz="1800" spc="-114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30" dirty="0">
                <a:solidFill>
                  <a:srgbClr val="155F82"/>
                </a:solidFill>
                <a:latin typeface="Trebuchet MS"/>
                <a:cs typeface="Trebuchet MS"/>
              </a:rPr>
              <a:t>en</a:t>
            </a:r>
            <a:r>
              <a:rPr lang="es-CO" sz="1800" spc="-13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105" dirty="0">
                <a:solidFill>
                  <a:srgbClr val="155F82"/>
                </a:solidFill>
                <a:latin typeface="Trebuchet MS"/>
                <a:cs typeface="Trebuchet MS"/>
              </a:rPr>
              <a:t>sus</a:t>
            </a:r>
            <a:r>
              <a:rPr lang="es-CO" sz="1800" spc="-14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2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r>
              <a:rPr lang="es-CO" sz="1800" spc="-14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25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lang="es-CO" sz="1800" spc="-12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800" spc="-10" dirty="0">
                <a:solidFill>
                  <a:srgbClr val="155F82"/>
                </a:solidFill>
                <a:latin typeface="Trebuchet MS"/>
                <a:cs typeface="Trebuchet MS"/>
              </a:rPr>
              <a:t>gestión</a:t>
            </a:r>
            <a:endParaRPr lang="es-CO" sz="1800" dirty="0">
              <a:latin typeface="Trebuchet MS"/>
              <a:cs typeface="Trebuchet MS"/>
            </a:endParaRPr>
          </a:p>
          <a:p>
            <a:pPr marR="77470" algn="r">
              <a:lnSpc>
                <a:spcPct val="100000"/>
              </a:lnSpc>
              <a:spcBef>
                <a:spcPts val="350"/>
              </a:spcBef>
              <a:tabLst>
                <a:tab pos="831850" algn="l"/>
              </a:tabLst>
            </a:pPr>
            <a:r>
              <a:rPr sz="900" b="1" spc="-30" dirty="0">
                <a:latin typeface="Trebuchet MS"/>
                <a:cs typeface="Trebuchet MS"/>
              </a:rPr>
              <a:t>P:</a:t>
            </a:r>
            <a:r>
              <a:rPr sz="900" b="1" spc="-6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PROCESO</a:t>
            </a:r>
            <a:r>
              <a:rPr sz="900" dirty="0">
                <a:latin typeface="Trebuchet MS"/>
                <a:cs typeface="Trebuchet MS"/>
              </a:rPr>
              <a:t>	</a:t>
            </a:r>
            <a:r>
              <a:rPr sz="900" b="1" dirty="0">
                <a:latin typeface="Trebuchet MS"/>
                <a:cs typeface="Trebuchet MS"/>
              </a:rPr>
              <a:t>S:</a:t>
            </a:r>
            <a:r>
              <a:rPr sz="900" b="1" spc="-7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SUBPROCESO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48348" y="1648507"/>
            <a:ext cx="2299970" cy="653256"/>
          </a:xfrm>
          <a:prstGeom prst="rect">
            <a:avLst/>
          </a:prstGeom>
          <a:ln w="19050">
            <a:solidFill>
              <a:srgbClr val="E97031"/>
            </a:solidFill>
          </a:ln>
        </p:spPr>
        <p:txBody>
          <a:bodyPr vert="horz" wrap="square" lIns="0" tIns="17145" rIns="0" bIns="0" rtlCol="0" anchor="t">
            <a:spAutoFit/>
          </a:bodyPr>
          <a:lstStyle/>
          <a:p>
            <a:pPr marL="788670" marR="290830" indent="-492125">
              <a:lnSpc>
                <a:spcPct val="101299"/>
              </a:lnSpc>
              <a:spcBef>
                <a:spcPts val="135"/>
              </a:spcBef>
            </a:pPr>
            <a:r>
              <a:rPr lang="es-CO" sz="2400" b="1" spc="-215" dirty="0">
                <a:latin typeface="Trebuchet MS"/>
                <a:cs typeface="Trebuchet MS"/>
              </a:rPr>
              <a:t>169 </a:t>
            </a:r>
            <a:r>
              <a:rPr sz="1800" i="1" spc="-10" dirty="0" err="1">
                <a:latin typeface="Trebuchet MS"/>
                <a:cs typeface="Trebuchet MS"/>
              </a:rPr>
              <a:t>Indicadores</a:t>
            </a:r>
            <a:r>
              <a:rPr sz="1800" i="1" spc="-10" dirty="0">
                <a:latin typeface="Trebuchet MS"/>
                <a:cs typeface="Trebuchet MS"/>
              </a:rPr>
              <a:t> Activos</a:t>
            </a:r>
            <a:endParaRPr lang="es-ES" sz="1800" dirty="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878835" y="1997964"/>
            <a:ext cx="2548255" cy="368935"/>
          </a:xfrm>
          <a:prstGeom prst="rect">
            <a:avLst/>
          </a:prstGeom>
          <a:solidFill>
            <a:srgbClr val="E97031"/>
          </a:solidFill>
        </p:spPr>
        <p:txBody>
          <a:bodyPr vert="horz" wrap="square" lIns="0" tIns="26670" rIns="0" bIns="0" rtlCol="0">
            <a:spAutoFit/>
          </a:bodyPr>
          <a:lstStyle/>
          <a:p>
            <a:pPr marL="536575">
              <a:lnSpc>
                <a:spcPct val="100000"/>
              </a:lnSpc>
              <a:spcBef>
                <a:spcPts val="210"/>
              </a:spcBef>
            </a:pPr>
            <a:r>
              <a:rPr sz="1800" spc="-70" dirty="0">
                <a:solidFill>
                  <a:srgbClr val="FFFFFF"/>
                </a:solidFill>
                <a:latin typeface="Trebuchet MS"/>
                <a:cs typeface="Trebuchet MS"/>
              </a:rPr>
              <a:t>P.</a:t>
            </a:r>
            <a:r>
              <a:rPr sz="1800" spc="-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Estratégicos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49467" y="1984248"/>
            <a:ext cx="2882265" cy="370840"/>
          </a:xfrm>
          <a:prstGeom prst="rect">
            <a:avLst/>
          </a:prstGeom>
          <a:solidFill>
            <a:srgbClr val="E97031"/>
          </a:solidFill>
        </p:spPr>
        <p:txBody>
          <a:bodyPr vert="horz" wrap="square" lIns="0" tIns="27940" rIns="0" bIns="0" rtlCol="0">
            <a:spAutoFit/>
          </a:bodyPr>
          <a:lstStyle/>
          <a:p>
            <a:pPr marL="186055">
              <a:lnSpc>
                <a:spcPct val="100000"/>
              </a:lnSpc>
              <a:spcBef>
                <a:spcPts val="220"/>
              </a:spcBef>
            </a:pPr>
            <a:r>
              <a:rPr sz="1800" spc="-70" dirty="0">
                <a:solidFill>
                  <a:srgbClr val="FFFFFF"/>
                </a:solidFill>
                <a:latin typeface="Trebuchet MS"/>
                <a:cs typeface="Trebuchet MS"/>
              </a:rPr>
              <a:t>P.</a:t>
            </a:r>
            <a:r>
              <a:rPr sz="1800" spc="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800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Trebuchet MS"/>
                <a:cs typeface="Trebuchet MS"/>
              </a:rPr>
              <a:t>Evaluación</a:t>
            </a:r>
            <a:r>
              <a:rPr sz="1800" spc="-2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85" dirty="0">
                <a:solidFill>
                  <a:srgbClr val="FFFFFF"/>
                </a:solidFill>
                <a:latin typeface="Trebuchet MS"/>
                <a:cs typeface="Trebuchet MS"/>
              </a:rPr>
              <a:t>y</a:t>
            </a:r>
            <a:r>
              <a:rPr sz="1800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Trebuchet MS"/>
                <a:cs typeface="Trebuchet MS"/>
              </a:rPr>
              <a:t>Mejora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913126" y="3056022"/>
            <a:ext cx="2235835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 err="1">
                <a:latin typeface="Trebuchet MS"/>
                <a:cs typeface="Trebuchet MS"/>
              </a:rPr>
              <a:t>proceso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lang="es-ES" sz="900" spc="-45" dirty="0">
                <a:latin typeface="Trebuchet MS"/>
                <a:cs typeface="Trebuchet MS"/>
              </a:rPr>
              <a:t>presentó alerta en un indicador, sin embargo, realizó oportunamente el reporte de sus indicadores.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195696" y="3550158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193929" y="6573393"/>
            <a:ext cx="167005" cy="161290"/>
            <a:chOff x="193929" y="6573393"/>
            <a:chExt cx="167005" cy="161290"/>
          </a:xfrm>
        </p:grpSpPr>
        <p:sp>
          <p:nvSpPr>
            <p:cNvPr id="32" name="object 32"/>
            <p:cNvSpPr/>
            <p:nvPr/>
          </p:nvSpPr>
          <p:spPr>
            <a:xfrm>
              <a:off x="203454" y="6582918"/>
              <a:ext cx="147955" cy="142240"/>
            </a:xfrm>
            <a:custGeom>
              <a:avLst/>
              <a:gdLst/>
              <a:ahLst/>
              <a:cxnLst/>
              <a:rect l="l" t="t" r="r" b="b"/>
              <a:pathLst>
                <a:path w="147954" h="142240">
                  <a:moveTo>
                    <a:pt x="147828" y="0"/>
                  </a:moveTo>
                  <a:lnTo>
                    <a:pt x="0" y="0"/>
                  </a:lnTo>
                  <a:lnTo>
                    <a:pt x="0" y="141731"/>
                  </a:lnTo>
                  <a:lnTo>
                    <a:pt x="147828" y="14173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03454" y="6582918"/>
              <a:ext cx="147955" cy="142240"/>
            </a:xfrm>
            <a:custGeom>
              <a:avLst/>
              <a:gdLst/>
              <a:ahLst/>
              <a:cxnLst/>
              <a:rect l="l" t="t" r="r" b="b"/>
              <a:pathLst>
                <a:path w="147954" h="142240">
                  <a:moveTo>
                    <a:pt x="0" y="141731"/>
                  </a:moveTo>
                  <a:lnTo>
                    <a:pt x="147828" y="141731"/>
                  </a:lnTo>
                  <a:lnTo>
                    <a:pt x="147828" y="0"/>
                  </a:lnTo>
                  <a:lnTo>
                    <a:pt x="0" y="0"/>
                  </a:lnTo>
                  <a:lnTo>
                    <a:pt x="0" y="141731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4" name="object 34"/>
          <p:cNvGrpSpPr/>
          <p:nvPr/>
        </p:nvGrpSpPr>
        <p:grpSpPr>
          <a:xfrm>
            <a:off x="1013841" y="6573393"/>
            <a:ext cx="148590" cy="154940"/>
            <a:chOff x="1013841" y="6573393"/>
            <a:chExt cx="148590" cy="154940"/>
          </a:xfrm>
        </p:grpSpPr>
        <p:sp>
          <p:nvSpPr>
            <p:cNvPr id="35" name="object 35"/>
            <p:cNvSpPr/>
            <p:nvPr/>
          </p:nvSpPr>
          <p:spPr>
            <a:xfrm>
              <a:off x="1023366" y="6582918"/>
              <a:ext cx="129539" cy="135890"/>
            </a:xfrm>
            <a:custGeom>
              <a:avLst/>
              <a:gdLst/>
              <a:ahLst/>
              <a:cxnLst/>
              <a:rect l="l" t="t" r="r" b="b"/>
              <a:pathLst>
                <a:path w="129540" h="135890">
                  <a:moveTo>
                    <a:pt x="129540" y="0"/>
                  </a:moveTo>
                  <a:lnTo>
                    <a:pt x="0" y="0"/>
                  </a:lnTo>
                  <a:lnTo>
                    <a:pt x="0" y="135635"/>
                  </a:lnTo>
                  <a:lnTo>
                    <a:pt x="129540" y="135635"/>
                  </a:lnTo>
                  <a:lnTo>
                    <a:pt x="129540" y="0"/>
                  </a:lnTo>
                  <a:close/>
                </a:path>
              </a:pathLst>
            </a:custGeom>
            <a:solidFill>
              <a:srgbClr val="4EA7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23366" y="6582918"/>
              <a:ext cx="129539" cy="135890"/>
            </a:xfrm>
            <a:custGeom>
              <a:avLst/>
              <a:gdLst/>
              <a:ahLst/>
              <a:cxnLst/>
              <a:rect l="l" t="t" r="r" b="b"/>
              <a:pathLst>
                <a:path w="129540" h="135890">
                  <a:moveTo>
                    <a:pt x="0" y="135635"/>
                  </a:moveTo>
                  <a:lnTo>
                    <a:pt x="129540" y="135635"/>
                  </a:lnTo>
                  <a:lnTo>
                    <a:pt x="129540" y="0"/>
                  </a:lnTo>
                  <a:lnTo>
                    <a:pt x="0" y="0"/>
                  </a:lnTo>
                  <a:lnTo>
                    <a:pt x="0" y="135635"/>
                  </a:lnTo>
                  <a:close/>
                </a:path>
              </a:pathLst>
            </a:custGeom>
            <a:ln w="19050">
              <a:solidFill>
                <a:srgbClr val="4EA72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1786508" y="6571868"/>
            <a:ext cx="171450" cy="156210"/>
            <a:chOff x="1786508" y="6571868"/>
            <a:chExt cx="171450" cy="156210"/>
          </a:xfrm>
        </p:grpSpPr>
        <p:sp>
          <p:nvSpPr>
            <p:cNvPr id="38" name="object 38"/>
            <p:cNvSpPr/>
            <p:nvPr/>
          </p:nvSpPr>
          <p:spPr>
            <a:xfrm>
              <a:off x="1796033" y="6581393"/>
              <a:ext cx="152400" cy="137160"/>
            </a:xfrm>
            <a:custGeom>
              <a:avLst/>
              <a:gdLst/>
              <a:ahLst/>
              <a:cxnLst/>
              <a:rect l="l" t="t" r="r" b="b"/>
              <a:pathLst>
                <a:path w="152400" h="137159">
                  <a:moveTo>
                    <a:pt x="152400" y="0"/>
                  </a:moveTo>
                  <a:lnTo>
                    <a:pt x="0" y="0"/>
                  </a:lnTo>
                  <a:lnTo>
                    <a:pt x="0" y="137159"/>
                  </a:lnTo>
                  <a:lnTo>
                    <a:pt x="152400" y="137159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796033" y="6581393"/>
              <a:ext cx="152400" cy="137160"/>
            </a:xfrm>
            <a:custGeom>
              <a:avLst/>
              <a:gdLst/>
              <a:ahLst/>
              <a:cxnLst/>
              <a:rect l="l" t="t" r="r" b="b"/>
              <a:pathLst>
                <a:path w="152400" h="137159">
                  <a:moveTo>
                    <a:pt x="0" y="137159"/>
                  </a:moveTo>
                  <a:lnTo>
                    <a:pt x="152400" y="137159"/>
                  </a:lnTo>
                  <a:lnTo>
                    <a:pt x="152400" y="0"/>
                  </a:lnTo>
                  <a:lnTo>
                    <a:pt x="0" y="0"/>
                  </a:lnTo>
                  <a:lnTo>
                    <a:pt x="0" y="137159"/>
                  </a:lnTo>
                  <a:close/>
                </a:path>
              </a:pathLst>
            </a:custGeom>
            <a:ln w="190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0" name="object 40"/>
          <p:cNvGrpSpPr/>
          <p:nvPr/>
        </p:nvGrpSpPr>
        <p:grpSpPr>
          <a:xfrm>
            <a:off x="2658236" y="6567296"/>
            <a:ext cx="170180" cy="156210"/>
            <a:chOff x="2658236" y="6567296"/>
            <a:chExt cx="170180" cy="156210"/>
          </a:xfrm>
        </p:grpSpPr>
        <p:sp>
          <p:nvSpPr>
            <p:cNvPr id="41" name="object 41"/>
            <p:cNvSpPr/>
            <p:nvPr/>
          </p:nvSpPr>
          <p:spPr>
            <a:xfrm>
              <a:off x="2667761" y="6576821"/>
              <a:ext cx="151130" cy="137160"/>
            </a:xfrm>
            <a:custGeom>
              <a:avLst/>
              <a:gdLst/>
              <a:ahLst/>
              <a:cxnLst/>
              <a:rect l="l" t="t" r="r" b="b"/>
              <a:pathLst>
                <a:path w="151130" h="137159">
                  <a:moveTo>
                    <a:pt x="150875" y="0"/>
                  </a:moveTo>
                  <a:lnTo>
                    <a:pt x="0" y="0"/>
                  </a:lnTo>
                  <a:lnTo>
                    <a:pt x="0" y="137159"/>
                  </a:lnTo>
                  <a:lnTo>
                    <a:pt x="150875" y="137159"/>
                  </a:lnTo>
                  <a:lnTo>
                    <a:pt x="15087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667761" y="6576821"/>
              <a:ext cx="151130" cy="137160"/>
            </a:xfrm>
            <a:custGeom>
              <a:avLst/>
              <a:gdLst/>
              <a:ahLst/>
              <a:cxnLst/>
              <a:rect l="l" t="t" r="r" b="b"/>
              <a:pathLst>
                <a:path w="151130" h="137159">
                  <a:moveTo>
                    <a:pt x="0" y="137159"/>
                  </a:moveTo>
                  <a:lnTo>
                    <a:pt x="150875" y="137159"/>
                  </a:lnTo>
                  <a:lnTo>
                    <a:pt x="150875" y="0"/>
                  </a:lnTo>
                  <a:lnTo>
                    <a:pt x="0" y="0"/>
                  </a:lnTo>
                  <a:lnTo>
                    <a:pt x="0" y="137159"/>
                  </a:lnTo>
                  <a:close/>
                </a:path>
              </a:pathLst>
            </a:custGeom>
            <a:ln w="1905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150113" y="6521957"/>
            <a:ext cx="3863340" cy="24892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430"/>
              </a:spcBef>
              <a:tabLst>
                <a:tab pos="1049020" algn="l"/>
                <a:tab pos="1932305" algn="l"/>
                <a:tab pos="2751455" algn="l"/>
              </a:tabLst>
            </a:pPr>
            <a:r>
              <a:rPr sz="1200" spc="-15" baseline="3472" dirty="0">
                <a:latin typeface="Trebuchet MS"/>
                <a:cs typeface="Trebuchet MS"/>
              </a:rPr>
              <a:t>Total</a:t>
            </a:r>
            <a:r>
              <a:rPr sz="1200" baseline="3472" dirty="0">
                <a:latin typeface="Trebuchet MS"/>
                <a:cs typeface="Trebuchet MS"/>
              </a:rPr>
              <a:t>	Sin</a:t>
            </a:r>
            <a:r>
              <a:rPr sz="1200" spc="-120" baseline="3472" dirty="0">
                <a:latin typeface="Trebuchet MS"/>
                <a:cs typeface="Trebuchet MS"/>
              </a:rPr>
              <a:t> </a:t>
            </a:r>
            <a:r>
              <a:rPr sz="1200" spc="-15" baseline="3472" dirty="0">
                <a:latin typeface="Trebuchet MS"/>
                <a:cs typeface="Trebuchet MS"/>
              </a:rPr>
              <a:t>alertas</a:t>
            </a:r>
            <a:r>
              <a:rPr sz="1200" baseline="3472" dirty="0">
                <a:latin typeface="Trebuchet MS"/>
                <a:cs typeface="Trebuchet MS"/>
              </a:rPr>
              <a:t>	Con</a:t>
            </a:r>
            <a:r>
              <a:rPr sz="1200" spc="-22" baseline="3472" dirty="0">
                <a:latin typeface="Trebuchet MS"/>
                <a:cs typeface="Trebuchet MS"/>
              </a:rPr>
              <a:t> </a:t>
            </a:r>
            <a:r>
              <a:rPr sz="1200" spc="-15" baseline="3472" dirty="0">
                <a:latin typeface="Trebuchet MS"/>
                <a:cs typeface="Trebuchet MS"/>
              </a:rPr>
              <a:t>alerta</a:t>
            </a:r>
            <a:r>
              <a:rPr sz="1200" baseline="3472" dirty="0">
                <a:latin typeface="Trebuchet MS"/>
                <a:cs typeface="Trebuchet MS"/>
              </a:rPr>
              <a:t>	</a:t>
            </a:r>
            <a:r>
              <a:rPr sz="800" dirty="0">
                <a:latin typeface="Trebuchet MS"/>
                <a:cs typeface="Trebuchet MS"/>
              </a:rPr>
              <a:t>Sin</a:t>
            </a:r>
            <a:r>
              <a:rPr sz="800" spc="-80" dirty="0">
                <a:latin typeface="Trebuchet MS"/>
                <a:cs typeface="Trebuchet MS"/>
              </a:rPr>
              <a:t> </a:t>
            </a:r>
            <a:r>
              <a:rPr sz="800" spc="-10" dirty="0">
                <a:latin typeface="Trebuchet MS"/>
                <a:cs typeface="Trebuchet MS"/>
              </a:rPr>
              <a:t>reporte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924741" y="3738229"/>
            <a:ext cx="498540" cy="4283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8375" algn="l"/>
              </a:tabLst>
            </a:pPr>
            <a:r>
              <a:rPr lang="es-CO" sz="2700" spc="-75" baseline="1543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 dirty="0">
              <a:latin typeface="Trebuchet MS"/>
              <a:cs typeface="Trebuchet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921126" y="4167312"/>
            <a:ext cx="216878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45" dirty="0">
                <a:latin typeface="Trebuchet MS"/>
              </a:rPr>
              <a:t>El </a:t>
            </a:r>
            <a:r>
              <a:rPr sz="900" spc="-45" dirty="0" err="1">
                <a:latin typeface="Trebuchet MS"/>
              </a:rPr>
              <a:t>proceso</a:t>
            </a:r>
            <a:r>
              <a:rPr sz="900" spc="-45" dirty="0">
                <a:latin typeface="Trebuchet MS"/>
              </a:rPr>
              <a:t> </a:t>
            </a:r>
            <a:r>
              <a:rPr lang="es-ES" sz="900" spc="-45" dirty="0">
                <a:latin typeface="Trebuchet MS"/>
              </a:rPr>
              <a:t>NO realizó reporte oportuno de sus indicadores.</a:t>
            </a:r>
            <a:endParaRPr sz="900" spc="-45" dirty="0">
              <a:latin typeface="Trebuchet MS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75914" y="5122926"/>
            <a:ext cx="22218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necesito</a:t>
            </a:r>
            <a:r>
              <a:rPr sz="900" spc="-5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realizar</a:t>
            </a:r>
            <a:r>
              <a:rPr sz="900" spc="-85" dirty="0">
                <a:latin typeface="Trebuchet MS"/>
                <a:cs typeface="Trebuchet MS"/>
              </a:rPr>
              <a:t> </a:t>
            </a:r>
            <a:r>
              <a:rPr sz="900" spc="-40" dirty="0">
                <a:latin typeface="Trebuchet MS"/>
                <a:cs typeface="Trebuchet MS"/>
              </a:rPr>
              <a:t>reporte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en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25" dirty="0" err="1">
                <a:latin typeface="Trebuchet MS"/>
                <a:cs typeface="Trebuchet MS"/>
              </a:rPr>
              <a:t>el</a:t>
            </a:r>
            <a:r>
              <a:rPr sz="900" spc="-25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periodo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867405" y="5782817"/>
            <a:ext cx="279400" cy="256540"/>
          </a:xfrm>
          <a:prstGeom prst="rect">
            <a:avLst/>
          </a:prstGeom>
          <a:solidFill>
            <a:srgbClr val="FF0000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7470">
              <a:lnSpc>
                <a:spcPts val="1950"/>
              </a:lnSpc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207257" y="5781294"/>
            <a:ext cx="535305" cy="256540"/>
          </a:xfrm>
          <a:prstGeom prst="rect">
            <a:avLst/>
          </a:prstGeom>
          <a:solidFill>
            <a:srgbClr val="4EA72D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45"/>
              </a:lnSpc>
            </a:pPr>
            <a:r>
              <a:rPr sz="1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822953" y="5787390"/>
            <a:ext cx="279400" cy="254635"/>
          </a:xfrm>
          <a:prstGeom prst="rect">
            <a:avLst/>
          </a:prstGeom>
          <a:solidFill>
            <a:srgbClr val="6F2F9F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8105">
              <a:lnSpc>
                <a:spcPts val="1945"/>
              </a:lnSpc>
            </a:pPr>
            <a:r>
              <a:rPr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0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184141" y="5785865"/>
            <a:ext cx="440690" cy="256540"/>
          </a:xfrm>
          <a:prstGeom prst="rect">
            <a:avLst/>
          </a:prstGeom>
          <a:solidFill>
            <a:srgbClr val="155F82"/>
          </a:solidFill>
          <a:ln w="19050">
            <a:solidFill>
              <a:srgbClr val="042333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945"/>
              </a:lnSpc>
            </a:pPr>
            <a:r>
              <a:rPr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869183" y="6043676"/>
            <a:ext cx="204787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presentó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alertas</a:t>
            </a:r>
            <a:r>
              <a:rPr sz="900" spc="-75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en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-25" dirty="0">
                <a:latin typeface="Trebuchet MS"/>
                <a:cs typeface="Trebuchet MS"/>
              </a:rPr>
              <a:t>sus </a:t>
            </a:r>
            <a:r>
              <a:rPr sz="900" spc="-10" dirty="0" err="1">
                <a:latin typeface="Trebuchet MS"/>
                <a:cs typeface="Trebuchet MS"/>
              </a:rPr>
              <a:t>indicadores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729479" y="3202304"/>
            <a:ext cx="2544062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900" spc="-45" dirty="0">
                <a:latin typeface="Trebuchet MS"/>
              </a:rPr>
              <a:t>El proceso NO realizó reporte oportuno de sus indicadores.</a:t>
            </a:r>
          </a:p>
        </p:txBody>
      </p:sp>
      <p:sp>
        <p:nvSpPr>
          <p:cNvPr id="86" name="object 86"/>
          <p:cNvSpPr txBox="1"/>
          <p:nvPr/>
        </p:nvSpPr>
        <p:spPr>
          <a:xfrm>
            <a:off x="8332469" y="3546094"/>
            <a:ext cx="10668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spc="-50" dirty="0">
                <a:latin typeface="Trebuchet MS"/>
                <a:cs typeface="Trebuchet MS"/>
              </a:rPr>
              <a:t>P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5712078" y="4113657"/>
            <a:ext cx="237426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144" marR="9144">
              <a:spcBef>
                <a:spcPts val="100"/>
              </a:spcBef>
              <a:spcAft>
                <a:spcPts val="0"/>
              </a:spcAft>
            </a:pPr>
            <a:r>
              <a:rPr lang="es-CO" sz="900" spc="-45" dirty="0">
                <a:latin typeface="Trebuchet MS"/>
              </a:rPr>
              <a:t>El proceso </a:t>
            </a:r>
            <a:r>
              <a:rPr lang="es-ES" sz="900" spc="-45" dirty="0">
                <a:latin typeface="Trebuchet MS"/>
              </a:rPr>
              <a:t>NO realizó reporte oportuno de sus indicadores.</a:t>
            </a:r>
            <a:endParaRPr lang="es-CO" sz="900" spc="-45" dirty="0">
              <a:latin typeface="Trebuchet MS"/>
            </a:endParaRPr>
          </a:p>
        </p:txBody>
      </p:sp>
      <p:sp>
        <p:nvSpPr>
          <p:cNvPr id="106" name="object 106"/>
          <p:cNvSpPr txBox="1"/>
          <p:nvPr/>
        </p:nvSpPr>
        <p:spPr>
          <a:xfrm>
            <a:off x="5693654" y="5065532"/>
            <a:ext cx="2437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presentó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alerta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en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los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indicadores</a:t>
            </a:r>
            <a:r>
              <a:rPr sz="900" spc="-10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reportados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8519921" y="2492501"/>
            <a:ext cx="0" cy="4062095"/>
          </a:xfrm>
          <a:custGeom>
            <a:avLst/>
            <a:gdLst/>
            <a:ahLst/>
            <a:cxnLst/>
            <a:rect l="l" t="t" r="r" b="b"/>
            <a:pathLst>
              <a:path h="4062095">
                <a:moveTo>
                  <a:pt x="0" y="0"/>
                </a:moveTo>
                <a:lnTo>
                  <a:pt x="0" y="4061802"/>
                </a:lnTo>
              </a:path>
            </a:pathLst>
          </a:custGeom>
          <a:ln w="19050">
            <a:solidFill>
              <a:srgbClr val="27521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7" name="object 1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28531" y="2013204"/>
            <a:ext cx="3211068" cy="338327"/>
          </a:xfrm>
          <a:prstGeom prst="rect">
            <a:avLst/>
          </a:prstGeom>
        </p:spPr>
      </p:pic>
      <p:sp>
        <p:nvSpPr>
          <p:cNvPr id="118" name="object 118"/>
          <p:cNvSpPr txBox="1"/>
          <p:nvPr/>
        </p:nvSpPr>
        <p:spPr>
          <a:xfrm>
            <a:off x="8828531" y="2013204"/>
            <a:ext cx="3211195" cy="338455"/>
          </a:xfrm>
          <a:prstGeom prst="rect">
            <a:avLst/>
          </a:prstGeom>
          <a:ln w="12700">
            <a:solidFill>
              <a:srgbClr val="E97031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600" spc="-10" dirty="0">
                <a:latin typeface="Trebuchet MS"/>
                <a:cs typeface="Trebuchet MS"/>
              </a:rPr>
              <a:t>Resultados</a:t>
            </a:r>
            <a:endParaRPr sz="1600">
              <a:latin typeface="Trebuchet MS"/>
              <a:cs typeface="Trebuchet MS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8643873" y="3101085"/>
            <a:ext cx="858519" cy="273685"/>
            <a:chOff x="8643873" y="3101085"/>
            <a:chExt cx="858519" cy="273685"/>
          </a:xfrm>
        </p:grpSpPr>
        <p:sp>
          <p:nvSpPr>
            <p:cNvPr id="120" name="object 120"/>
            <p:cNvSpPr/>
            <p:nvPr/>
          </p:nvSpPr>
          <p:spPr>
            <a:xfrm>
              <a:off x="8650223" y="3107435"/>
              <a:ext cx="845819" cy="260985"/>
            </a:xfrm>
            <a:custGeom>
              <a:avLst/>
              <a:gdLst/>
              <a:ahLst/>
              <a:cxnLst/>
              <a:rect l="l" t="t" r="r" b="b"/>
              <a:pathLst>
                <a:path w="845820" h="260985">
                  <a:moveTo>
                    <a:pt x="845820" y="0"/>
                  </a:moveTo>
                  <a:lnTo>
                    <a:pt x="0" y="0"/>
                  </a:lnTo>
                  <a:lnTo>
                    <a:pt x="0" y="260603"/>
                  </a:lnTo>
                  <a:lnTo>
                    <a:pt x="845820" y="260603"/>
                  </a:lnTo>
                  <a:lnTo>
                    <a:pt x="845820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8650223" y="3107435"/>
              <a:ext cx="845819" cy="260985"/>
            </a:xfrm>
            <a:custGeom>
              <a:avLst/>
              <a:gdLst/>
              <a:ahLst/>
              <a:cxnLst/>
              <a:rect l="l" t="t" r="r" b="b"/>
              <a:pathLst>
                <a:path w="845820" h="260985">
                  <a:moveTo>
                    <a:pt x="0" y="260603"/>
                  </a:moveTo>
                  <a:lnTo>
                    <a:pt x="845820" y="260603"/>
                  </a:lnTo>
                  <a:lnTo>
                    <a:pt x="845820" y="0"/>
                  </a:lnTo>
                  <a:lnTo>
                    <a:pt x="0" y="0"/>
                  </a:lnTo>
                  <a:lnTo>
                    <a:pt x="0" y="260603"/>
                  </a:lnTo>
                  <a:close/>
                </a:path>
              </a:pathLst>
            </a:custGeom>
            <a:ln w="12699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8733535" y="3129788"/>
            <a:ext cx="68072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Trebuchet MS"/>
                <a:cs typeface="Trebuchet MS"/>
              </a:rPr>
              <a:t>Misionales</a:t>
            </a:r>
            <a:endParaRPr sz="1100">
              <a:latin typeface="Trebuchet MS"/>
              <a:cs typeface="Trebuchet MS"/>
            </a:endParaRPr>
          </a:p>
        </p:txBody>
      </p:sp>
      <p:grpSp>
        <p:nvGrpSpPr>
          <p:cNvPr id="123" name="object 123"/>
          <p:cNvGrpSpPr/>
          <p:nvPr/>
        </p:nvGrpSpPr>
        <p:grpSpPr>
          <a:xfrm>
            <a:off x="8637778" y="3418078"/>
            <a:ext cx="854075" cy="274955"/>
            <a:chOff x="8637778" y="3418078"/>
            <a:chExt cx="854075" cy="274955"/>
          </a:xfrm>
        </p:grpSpPr>
        <p:sp>
          <p:nvSpPr>
            <p:cNvPr id="124" name="object 124"/>
            <p:cNvSpPr/>
            <p:nvPr/>
          </p:nvSpPr>
          <p:spPr>
            <a:xfrm>
              <a:off x="8644128" y="3424428"/>
              <a:ext cx="841375" cy="262255"/>
            </a:xfrm>
            <a:custGeom>
              <a:avLst/>
              <a:gdLst/>
              <a:ahLst/>
              <a:cxnLst/>
              <a:rect l="l" t="t" r="r" b="b"/>
              <a:pathLst>
                <a:path w="841375" h="262254">
                  <a:moveTo>
                    <a:pt x="841248" y="0"/>
                  </a:moveTo>
                  <a:lnTo>
                    <a:pt x="0" y="0"/>
                  </a:lnTo>
                  <a:lnTo>
                    <a:pt x="0" y="262128"/>
                  </a:lnTo>
                  <a:lnTo>
                    <a:pt x="841248" y="262128"/>
                  </a:lnTo>
                  <a:lnTo>
                    <a:pt x="841248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8644128" y="3424428"/>
              <a:ext cx="841375" cy="262255"/>
            </a:xfrm>
            <a:custGeom>
              <a:avLst/>
              <a:gdLst/>
              <a:ahLst/>
              <a:cxnLst/>
              <a:rect l="l" t="t" r="r" b="b"/>
              <a:pathLst>
                <a:path w="841375" h="262254">
                  <a:moveTo>
                    <a:pt x="0" y="262128"/>
                  </a:moveTo>
                  <a:lnTo>
                    <a:pt x="841248" y="262128"/>
                  </a:lnTo>
                  <a:lnTo>
                    <a:pt x="841248" y="0"/>
                  </a:lnTo>
                  <a:lnTo>
                    <a:pt x="0" y="0"/>
                  </a:lnTo>
                  <a:lnTo>
                    <a:pt x="0" y="262128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26"/>
          <p:cNvSpPr txBox="1"/>
          <p:nvPr/>
        </p:nvSpPr>
        <p:spPr>
          <a:xfrm>
            <a:off x="8862441" y="3447669"/>
            <a:ext cx="40640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Trebuchet MS"/>
                <a:cs typeface="Trebuchet MS"/>
              </a:rPr>
              <a:t>Apoyo</a:t>
            </a:r>
            <a:endParaRPr sz="1100">
              <a:latin typeface="Trebuchet MS"/>
              <a:cs typeface="Trebuchet MS"/>
            </a:endParaRPr>
          </a:p>
        </p:txBody>
      </p:sp>
      <p:grpSp>
        <p:nvGrpSpPr>
          <p:cNvPr id="127" name="object 127"/>
          <p:cNvGrpSpPr/>
          <p:nvPr/>
        </p:nvGrpSpPr>
        <p:grpSpPr>
          <a:xfrm>
            <a:off x="8625585" y="3738117"/>
            <a:ext cx="861694" cy="243204"/>
            <a:chOff x="8625585" y="3738117"/>
            <a:chExt cx="861694" cy="243204"/>
          </a:xfrm>
        </p:grpSpPr>
        <p:sp>
          <p:nvSpPr>
            <p:cNvPr id="128" name="object 128"/>
            <p:cNvSpPr/>
            <p:nvPr/>
          </p:nvSpPr>
          <p:spPr>
            <a:xfrm>
              <a:off x="8631935" y="3744467"/>
              <a:ext cx="848994" cy="230504"/>
            </a:xfrm>
            <a:custGeom>
              <a:avLst/>
              <a:gdLst/>
              <a:ahLst/>
              <a:cxnLst/>
              <a:rect l="l" t="t" r="r" b="b"/>
              <a:pathLst>
                <a:path w="848995" h="230504">
                  <a:moveTo>
                    <a:pt x="848868" y="0"/>
                  </a:moveTo>
                  <a:lnTo>
                    <a:pt x="0" y="0"/>
                  </a:lnTo>
                  <a:lnTo>
                    <a:pt x="0" y="230123"/>
                  </a:lnTo>
                  <a:lnTo>
                    <a:pt x="848868" y="230123"/>
                  </a:lnTo>
                  <a:lnTo>
                    <a:pt x="848868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8631935" y="3744467"/>
              <a:ext cx="848994" cy="230504"/>
            </a:xfrm>
            <a:custGeom>
              <a:avLst/>
              <a:gdLst/>
              <a:ahLst/>
              <a:cxnLst/>
              <a:rect l="l" t="t" r="r" b="b"/>
              <a:pathLst>
                <a:path w="848995" h="230504">
                  <a:moveTo>
                    <a:pt x="0" y="230123"/>
                  </a:moveTo>
                  <a:lnTo>
                    <a:pt x="848868" y="230123"/>
                  </a:lnTo>
                  <a:lnTo>
                    <a:pt x="848868" y="0"/>
                  </a:lnTo>
                  <a:lnTo>
                    <a:pt x="0" y="0"/>
                  </a:lnTo>
                  <a:lnTo>
                    <a:pt x="0" y="23012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130"/>
          <p:cNvSpPr txBox="1"/>
          <p:nvPr/>
        </p:nvSpPr>
        <p:spPr>
          <a:xfrm>
            <a:off x="8750554" y="3768597"/>
            <a:ext cx="6375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Estratégicos</a:t>
            </a:r>
            <a:endParaRPr sz="900">
              <a:latin typeface="Trebuchet MS"/>
              <a:cs typeface="Trebuchet MS"/>
            </a:endParaRPr>
          </a:p>
        </p:txBody>
      </p:sp>
      <p:grpSp>
        <p:nvGrpSpPr>
          <p:cNvPr id="131" name="object 131"/>
          <p:cNvGrpSpPr/>
          <p:nvPr/>
        </p:nvGrpSpPr>
        <p:grpSpPr>
          <a:xfrm>
            <a:off x="8640826" y="4017009"/>
            <a:ext cx="868044" cy="427355"/>
            <a:chOff x="8640826" y="4017009"/>
            <a:chExt cx="868044" cy="427355"/>
          </a:xfrm>
        </p:grpSpPr>
        <p:sp>
          <p:nvSpPr>
            <p:cNvPr id="132" name="object 132"/>
            <p:cNvSpPr/>
            <p:nvPr/>
          </p:nvSpPr>
          <p:spPr>
            <a:xfrm>
              <a:off x="8647176" y="4023359"/>
              <a:ext cx="855344" cy="414655"/>
            </a:xfrm>
            <a:custGeom>
              <a:avLst/>
              <a:gdLst/>
              <a:ahLst/>
              <a:cxnLst/>
              <a:rect l="l" t="t" r="r" b="b"/>
              <a:pathLst>
                <a:path w="855345" h="414654">
                  <a:moveTo>
                    <a:pt x="854964" y="0"/>
                  </a:moveTo>
                  <a:lnTo>
                    <a:pt x="0" y="0"/>
                  </a:lnTo>
                  <a:lnTo>
                    <a:pt x="0" y="414527"/>
                  </a:lnTo>
                  <a:lnTo>
                    <a:pt x="854964" y="414527"/>
                  </a:lnTo>
                  <a:lnTo>
                    <a:pt x="854964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8647176" y="4023359"/>
              <a:ext cx="855344" cy="414655"/>
            </a:xfrm>
            <a:custGeom>
              <a:avLst/>
              <a:gdLst/>
              <a:ahLst/>
              <a:cxnLst/>
              <a:rect l="l" t="t" r="r" b="b"/>
              <a:pathLst>
                <a:path w="855345" h="414654">
                  <a:moveTo>
                    <a:pt x="0" y="414527"/>
                  </a:moveTo>
                  <a:lnTo>
                    <a:pt x="854964" y="414527"/>
                  </a:lnTo>
                  <a:lnTo>
                    <a:pt x="854964" y="0"/>
                  </a:lnTo>
                  <a:lnTo>
                    <a:pt x="0" y="0"/>
                  </a:lnTo>
                  <a:lnTo>
                    <a:pt x="0" y="41452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4" name="object 134"/>
          <p:cNvSpPr txBox="1"/>
          <p:nvPr/>
        </p:nvSpPr>
        <p:spPr>
          <a:xfrm>
            <a:off x="8742044" y="4045965"/>
            <a:ext cx="66484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0170" marR="5080" indent="-78105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latin typeface="Trebuchet MS"/>
                <a:cs typeface="Trebuchet MS"/>
              </a:rPr>
              <a:t>Evaluación </a:t>
            </a:r>
            <a:r>
              <a:rPr sz="1050" spc="-45" dirty="0">
                <a:latin typeface="Trebuchet MS"/>
                <a:cs typeface="Trebuchet MS"/>
              </a:rPr>
              <a:t>y</a:t>
            </a:r>
            <a:r>
              <a:rPr sz="1050" spc="-105" dirty="0">
                <a:latin typeface="Trebuchet MS"/>
                <a:cs typeface="Trebuchet MS"/>
              </a:rPr>
              <a:t> </a:t>
            </a:r>
            <a:r>
              <a:rPr sz="1050" spc="-10" dirty="0">
                <a:latin typeface="Trebuchet MS"/>
                <a:cs typeface="Trebuchet MS"/>
              </a:rPr>
              <a:t>Mejora</a:t>
            </a:r>
            <a:endParaRPr sz="1050">
              <a:latin typeface="Trebuchet MS"/>
              <a:cs typeface="Trebuchet MS"/>
            </a:endParaRPr>
          </a:p>
        </p:txBody>
      </p:sp>
      <p:grpSp>
        <p:nvGrpSpPr>
          <p:cNvPr id="135" name="object 135"/>
          <p:cNvGrpSpPr/>
          <p:nvPr/>
        </p:nvGrpSpPr>
        <p:grpSpPr>
          <a:xfrm>
            <a:off x="9561321" y="2767329"/>
            <a:ext cx="741680" cy="258445"/>
            <a:chOff x="9561321" y="2767329"/>
            <a:chExt cx="741680" cy="258445"/>
          </a:xfrm>
        </p:grpSpPr>
        <p:sp>
          <p:nvSpPr>
            <p:cNvPr id="136" name="object 136"/>
            <p:cNvSpPr/>
            <p:nvPr/>
          </p:nvSpPr>
          <p:spPr>
            <a:xfrm>
              <a:off x="9567671" y="2773679"/>
              <a:ext cx="728980" cy="245745"/>
            </a:xfrm>
            <a:custGeom>
              <a:avLst/>
              <a:gdLst/>
              <a:ahLst/>
              <a:cxnLst/>
              <a:rect l="l" t="t" r="r" b="b"/>
              <a:pathLst>
                <a:path w="728979" h="245744">
                  <a:moveTo>
                    <a:pt x="728472" y="0"/>
                  </a:moveTo>
                  <a:lnTo>
                    <a:pt x="0" y="0"/>
                  </a:lnTo>
                  <a:lnTo>
                    <a:pt x="0" y="245363"/>
                  </a:lnTo>
                  <a:lnTo>
                    <a:pt x="728472" y="245363"/>
                  </a:lnTo>
                  <a:lnTo>
                    <a:pt x="728472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9567671" y="2773679"/>
              <a:ext cx="728980" cy="245745"/>
            </a:xfrm>
            <a:custGeom>
              <a:avLst/>
              <a:gdLst/>
              <a:ahLst/>
              <a:cxnLst/>
              <a:rect l="l" t="t" r="r" b="b"/>
              <a:pathLst>
                <a:path w="728979" h="245744">
                  <a:moveTo>
                    <a:pt x="0" y="245363"/>
                  </a:moveTo>
                  <a:lnTo>
                    <a:pt x="728472" y="245363"/>
                  </a:lnTo>
                  <a:lnTo>
                    <a:pt x="728472" y="0"/>
                  </a:lnTo>
                  <a:lnTo>
                    <a:pt x="0" y="0"/>
                  </a:lnTo>
                  <a:lnTo>
                    <a:pt x="0" y="24536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8" name="object 13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28531" y="2418588"/>
            <a:ext cx="3168396" cy="277367"/>
          </a:xfrm>
          <a:prstGeom prst="rect">
            <a:avLst/>
          </a:prstGeom>
        </p:spPr>
      </p:pic>
      <p:sp>
        <p:nvSpPr>
          <p:cNvPr id="139" name="object 139"/>
          <p:cNvSpPr txBox="1"/>
          <p:nvPr/>
        </p:nvSpPr>
        <p:spPr>
          <a:xfrm>
            <a:off x="8828531" y="2418588"/>
            <a:ext cx="3168650" cy="277495"/>
          </a:xfrm>
          <a:prstGeom prst="rect">
            <a:avLst/>
          </a:prstGeom>
          <a:ln w="12700">
            <a:solidFill>
              <a:srgbClr val="E97031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505459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Trebuchet MS"/>
                <a:cs typeface="Trebuchet MS"/>
              </a:rPr>
              <a:t>En</a:t>
            </a:r>
            <a:r>
              <a:rPr sz="1200" spc="-90" dirty="0">
                <a:latin typeface="Trebuchet MS"/>
                <a:cs typeface="Trebuchet MS"/>
              </a:rPr>
              <a:t> </a:t>
            </a:r>
            <a:r>
              <a:rPr sz="1200" spc="-25" dirty="0">
                <a:latin typeface="Trebuchet MS"/>
                <a:cs typeface="Trebuchet MS"/>
              </a:rPr>
              <a:t>proporción</a:t>
            </a:r>
            <a:r>
              <a:rPr sz="1200" spc="-60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de</a:t>
            </a:r>
            <a:r>
              <a:rPr sz="1200" spc="-60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los</a:t>
            </a:r>
            <a:r>
              <a:rPr sz="1200" spc="-70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indicadores</a:t>
            </a:r>
            <a:endParaRPr sz="1200">
              <a:latin typeface="Trebuchet MS"/>
              <a:cs typeface="Trebuchet MS"/>
            </a:endParaRPr>
          </a:p>
        </p:txBody>
      </p:sp>
      <p:grpSp>
        <p:nvGrpSpPr>
          <p:cNvPr id="140" name="object 140"/>
          <p:cNvGrpSpPr/>
          <p:nvPr/>
        </p:nvGrpSpPr>
        <p:grpSpPr>
          <a:xfrm>
            <a:off x="10411714" y="2767329"/>
            <a:ext cx="732155" cy="258445"/>
            <a:chOff x="10411714" y="2767329"/>
            <a:chExt cx="732155" cy="258445"/>
          </a:xfrm>
        </p:grpSpPr>
        <p:sp>
          <p:nvSpPr>
            <p:cNvPr id="141" name="object 141"/>
            <p:cNvSpPr/>
            <p:nvPr/>
          </p:nvSpPr>
          <p:spPr>
            <a:xfrm>
              <a:off x="10418064" y="2773679"/>
              <a:ext cx="719455" cy="245745"/>
            </a:xfrm>
            <a:custGeom>
              <a:avLst/>
              <a:gdLst/>
              <a:ahLst/>
              <a:cxnLst/>
              <a:rect l="l" t="t" r="r" b="b"/>
              <a:pathLst>
                <a:path w="719454" h="245744">
                  <a:moveTo>
                    <a:pt x="719327" y="0"/>
                  </a:moveTo>
                  <a:lnTo>
                    <a:pt x="0" y="0"/>
                  </a:lnTo>
                  <a:lnTo>
                    <a:pt x="0" y="245363"/>
                  </a:lnTo>
                  <a:lnTo>
                    <a:pt x="719327" y="245363"/>
                  </a:lnTo>
                  <a:lnTo>
                    <a:pt x="719327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10418064" y="2773679"/>
              <a:ext cx="719455" cy="245745"/>
            </a:xfrm>
            <a:custGeom>
              <a:avLst/>
              <a:gdLst/>
              <a:ahLst/>
              <a:cxnLst/>
              <a:rect l="l" t="t" r="r" b="b"/>
              <a:pathLst>
                <a:path w="719454" h="245744">
                  <a:moveTo>
                    <a:pt x="0" y="245363"/>
                  </a:moveTo>
                  <a:lnTo>
                    <a:pt x="719327" y="245363"/>
                  </a:lnTo>
                  <a:lnTo>
                    <a:pt x="719327" y="0"/>
                  </a:lnTo>
                  <a:lnTo>
                    <a:pt x="0" y="0"/>
                  </a:lnTo>
                  <a:lnTo>
                    <a:pt x="0" y="24536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3" name="object 143"/>
          <p:cNvGrpSpPr/>
          <p:nvPr/>
        </p:nvGrpSpPr>
        <p:grpSpPr>
          <a:xfrm>
            <a:off x="11199621" y="2761233"/>
            <a:ext cx="803910" cy="258445"/>
            <a:chOff x="11199621" y="2761233"/>
            <a:chExt cx="803910" cy="258445"/>
          </a:xfrm>
        </p:grpSpPr>
        <p:sp>
          <p:nvSpPr>
            <p:cNvPr id="144" name="object 144"/>
            <p:cNvSpPr/>
            <p:nvPr/>
          </p:nvSpPr>
          <p:spPr>
            <a:xfrm>
              <a:off x="11205971" y="2767583"/>
              <a:ext cx="791210" cy="245745"/>
            </a:xfrm>
            <a:custGeom>
              <a:avLst/>
              <a:gdLst/>
              <a:ahLst/>
              <a:cxnLst/>
              <a:rect l="l" t="t" r="r" b="b"/>
              <a:pathLst>
                <a:path w="791209" h="245744">
                  <a:moveTo>
                    <a:pt x="790955" y="0"/>
                  </a:moveTo>
                  <a:lnTo>
                    <a:pt x="0" y="0"/>
                  </a:lnTo>
                  <a:lnTo>
                    <a:pt x="0" y="245363"/>
                  </a:lnTo>
                  <a:lnTo>
                    <a:pt x="790955" y="245363"/>
                  </a:lnTo>
                  <a:lnTo>
                    <a:pt x="790955" y="0"/>
                  </a:lnTo>
                  <a:close/>
                </a:path>
              </a:pathLst>
            </a:custGeom>
            <a:solidFill>
              <a:srgbClr val="C9ED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11205971" y="2767583"/>
              <a:ext cx="791210" cy="245745"/>
            </a:xfrm>
            <a:custGeom>
              <a:avLst/>
              <a:gdLst/>
              <a:ahLst/>
              <a:cxnLst/>
              <a:rect l="l" t="t" r="r" b="b"/>
              <a:pathLst>
                <a:path w="791209" h="245744">
                  <a:moveTo>
                    <a:pt x="0" y="245363"/>
                  </a:moveTo>
                  <a:lnTo>
                    <a:pt x="790955" y="245363"/>
                  </a:lnTo>
                  <a:lnTo>
                    <a:pt x="790955" y="0"/>
                  </a:lnTo>
                  <a:lnTo>
                    <a:pt x="0" y="0"/>
                  </a:lnTo>
                  <a:lnTo>
                    <a:pt x="0" y="245363"/>
                  </a:lnTo>
                  <a:close/>
                </a:path>
              </a:pathLst>
            </a:custGeom>
            <a:ln w="12699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6" name="object 146"/>
          <p:cNvGrpSpPr/>
          <p:nvPr/>
        </p:nvGrpSpPr>
        <p:grpSpPr>
          <a:xfrm>
            <a:off x="9599421" y="3110229"/>
            <a:ext cx="750570" cy="572135"/>
            <a:chOff x="9599421" y="3110229"/>
            <a:chExt cx="750570" cy="572135"/>
          </a:xfrm>
        </p:grpSpPr>
        <p:sp>
          <p:nvSpPr>
            <p:cNvPr id="147" name="object 147"/>
            <p:cNvSpPr/>
            <p:nvPr/>
          </p:nvSpPr>
          <p:spPr>
            <a:xfrm>
              <a:off x="9614915" y="3116579"/>
              <a:ext cx="728980" cy="253365"/>
            </a:xfrm>
            <a:custGeom>
              <a:avLst/>
              <a:gdLst/>
              <a:ahLst/>
              <a:cxnLst/>
              <a:rect l="l" t="t" r="r" b="b"/>
              <a:pathLst>
                <a:path w="728979" h="253364">
                  <a:moveTo>
                    <a:pt x="728472" y="0"/>
                  </a:moveTo>
                  <a:lnTo>
                    <a:pt x="0" y="0"/>
                  </a:lnTo>
                  <a:lnTo>
                    <a:pt x="0" y="252984"/>
                  </a:lnTo>
                  <a:lnTo>
                    <a:pt x="728472" y="252984"/>
                  </a:lnTo>
                  <a:lnTo>
                    <a:pt x="72847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9614915" y="3116579"/>
              <a:ext cx="728980" cy="253365"/>
            </a:xfrm>
            <a:custGeom>
              <a:avLst/>
              <a:gdLst/>
              <a:ahLst/>
              <a:cxnLst/>
              <a:rect l="l" t="t" r="r" b="b"/>
              <a:pathLst>
                <a:path w="728979" h="253364">
                  <a:moveTo>
                    <a:pt x="0" y="252984"/>
                  </a:moveTo>
                  <a:lnTo>
                    <a:pt x="728472" y="252984"/>
                  </a:lnTo>
                  <a:lnTo>
                    <a:pt x="728472" y="0"/>
                  </a:lnTo>
                  <a:lnTo>
                    <a:pt x="0" y="0"/>
                  </a:lnTo>
                  <a:lnTo>
                    <a:pt x="0" y="252984"/>
                  </a:lnTo>
                  <a:close/>
                </a:path>
              </a:pathLst>
            </a:custGeom>
            <a:ln w="12699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9605771" y="3422903"/>
              <a:ext cx="728980" cy="253365"/>
            </a:xfrm>
            <a:custGeom>
              <a:avLst/>
              <a:gdLst/>
              <a:ahLst/>
              <a:cxnLst/>
              <a:rect l="l" t="t" r="r" b="b"/>
              <a:pathLst>
                <a:path w="728979" h="253364">
                  <a:moveTo>
                    <a:pt x="728472" y="0"/>
                  </a:moveTo>
                  <a:lnTo>
                    <a:pt x="0" y="0"/>
                  </a:lnTo>
                  <a:lnTo>
                    <a:pt x="0" y="252984"/>
                  </a:lnTo>
                  <a:lnTo>
                    <a:pt x="728472" y="252984"/>
                  </a:lnTo>
                  <a:lnTo>
                    <a:pt x="728472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9605771" y="3422903"/>
              <a:ext cx="728980" cy="253365"/>
            </a:xfrm>
            <a:custGeom>
              <a:avLst/>
              <a:gdLst/>
              <a:ahLst/>
              <a:cxnLst/>
              <a:rect l="l" t="t" r="r" b="b"/>
              <a:pathLst>
                <a:path w="728979" h="253364">
                  <a:moveTo>
                    <a:pt x="0" y="252984"/>
                  </a:moveTo>
                  <a:lnTo>
                    <a:pt x="728472" y="252984"/>
                  </a:lnTo>
                  <a:lnTo>
                    <a:pt x="728472" y="0"/>
                  </a:lnTo>
                  <a:lnTo>
                    <a:pt x="0" y="0"/>
                  </a:lnTo>
                  <a:lnTo>
                    <a:pt x="0" y="252984"/>
                  </a:lnTo>
                  <a:close/>
                </a:path>
              </a:pathLst>
            </a:custGeom>
            <a:ln w="12699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1" name="object 151"/>
          <p:cNvGrpSpPr/>
          <p:nvPr/>
        </p:nvGrpSpPr>
        <p:grpSpPr>
          <a:xfrm>
            <a:off x="9603993" y="3742690"/>
            <a:ext cx="739775" cy="267335"/>
            <a:chOff x="9603993" y="3742690"/>
            <a:chExt cx="739775" cy="267335"/>
          </a:xfrm>
        </p:grpSpPr>
        <p:sp>
          <p:nvSpPr>
            <p:cNvPr id="152" name="object 152"/>
            <p:cNvSpPr/>
            <p:nvPr/>
          </p:nvSpPr>
          <p:spPr>
            <a:xfrm>
              <a:off x="9610343" y="3749040"/>
              <a:ext cx="727075" cy="254635"/>
            </a:xfrm>
            <a:custGeom>
              <a:avLst/>
              <a:gdLst/>
              <a:ahLst/>
              <a:cxnLst/>
              <a:rect l="l" t="t" r="r" b="b"/>
              <a:pathLst>
                <a:path w="727075" h="254635">
                  <a:moveTo>
                    <a:pt x="726948" y="0"/>
                  </a:moveTo>
                  <a:lnTo>
                    <a:pt x="0" y="0"/>
                  </a:lnTo>
                  <a:lnTo>
                    <a:pt x="0" y="254507"/>
                  </a:lnTo>
                  <a:lnTo>
                    <a:pt x="726948" y="254507"/>
                  </a:lnTo>
                  <a:lnTo>
                    <a:pt x="7269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9610343" y="3749040"/>
              <a:ext cx="727075" cy="254635"/>
            </a:xfrm>
            <a:custGeom>
              <a:avLst/>
              <a:gdLst/>
              <a:ahLst/>
              <a:cxnLst/>
              <a:rect l="l" t="t" r="r" b="b"/>
              <a:pathLst>
                <a:path w="727075" h="254635">
                  <a:moveTo>
                    <a:pt x="0" y="254507"/>
                  </a:moveTo>
                  <a:lnTo>
                    <a:pt x="726948" y="254507"/>
                  </a:lnTo>
                  <a:lnTo>
                    <a:pt x="726948" y="0"/>
                  </a:lnTo>
                  <a:lnTo>
                    <a:pt x="0" y="0"/>
                  </a:lnTo>
                  <a:lnTo>
                    <a:pt x="0" y="25450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4" name="object 154"/>
          <p:cNvSpPr txBox="1"/>
          <p:nvPr/>
        </p:nvSpPr>
        <p:spPr>
          <a:xfrm>
            <a:off x="9789032" y="3772915"/>
            <a:ext cx="37147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CO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 10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  <p:grpSp>
        <p:nvGrpSpPr>
          <p:cNvPr id="155" name="object 155"/>
          <p:cNvGrpSpPr/>
          <p:nvPr/>
        </p:nvGrpSpPr>
        <p:grpSpPr>
          <a:xfrm>
            <a:off x="10411714" y="3110229"/>
            <a:ext cx="732155" cy="266065"/>
            <a:chOff x="10411714" y="3110229"/>
            <a:chExt cx="732155" cy="266065"/>
          </a:xfrm>
        </p:grpSpPr>
        <p:sp>
          <p:nvSpPr>
            <p:cNvPr id="156" name="object 156"/>
            <p:cNvSpPr/>
            <p:nvPr/>
          </p:nvSpPr>
          <p:spPr>
            <a:xfrm>
              <a:off x="10418064" y="3116579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719327" y="0"/>
                  </a:moveTo>
                  <a:lnTo>
                    <a:pt x="0" y="0"/>
                  </a:lnTo>
                  <a:lnTo>
                    <a:pt x="0" y="252984"/>
                  </a:lnTo>
                  <a:lnTo>
                    <a:pt x="719327" y="252984"/>
                  </a:lnTo>
                  <a:lnTo>
                    <a:pt x="71932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10418064" y="3116579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0" y="252984"/>
                  </a:moveTo>
                  <a:lnTo>
                    <a:pt x="719327" y="252984"/>
                  </a:lnTo>
                  <a:lnTo>
                    <a:pt x="719327" y="0"/>
                  </a:lnTo>
                  <a:lnTo>
                    <a:pt x="0" y="0"/>
                  </a:lnTo>
                  <a:lnTo>
                    <a:pt x="0" y="252984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8" name="object 158"/>
          <p:cNvGrpSpPr/>
          <p:nvPr/>
        </p:nvGrpSpPr>
        <p:grpSpPr>
          <a:xfrm>
            <a:off x="10401045" y="3427221"/>
            <a:ext cx="732155" cy="267335"/>
            <a:chOff x="10401045" y="3427221"/>
            <a:chExt cx="732155" cy="267335"/>
          </a:xfrm>
        </p:grpSpPr>
        <p:sp>
          <p:nvSpPr>
            <p:cNvPr id="159" name="object 159"/>
            <p:cNvSpPr/>
            <p:nvPr/>
          </p:nvSpPr>
          <p:spPr>
            <a:xfrm>
              <a:off x="10407395" y="3433571"/>
              <a:ext cx="719455" cy="254635"/>
            </a:xfrm>
            <a:custGeom>
              <a:avLst/>
              <a:gdLst/>
              <a:ahLst/>
              <a:cxnLst/>
              <a:rect l="l" t="t" r="r" b="b"/>
              <a:pathLst>
                <a:path w="719454" h="254635">
                  <a:moveTo>
                    <a:pt x="719327" y="0"/>
                  </a:moveTo>
                  <a:lnTo>
                    <a:pt x="0" y="0"/>
                  </a:lnTo>
                  <a:lnTo>
                    <a:pt x="0" y="254507"/>
                  </a:lnTo>
                  <a:lnTo>
                    <a:pt x="719327" y="254507"/>
                  </a:lnTo>
                  <a:lnTo>
                    <a:pt x="71932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0" name="object 160"/>
            <p:cNvSpPr/>
            <p:nvPr/>
          </p:nvSpPr>
          <p:spPr>
            <a:xfrm>
              <a:off x="10407395" y="3433571"/>
              <a:ext cx="719455" cy="254635"/>
            </a:xfrm>
            <a:custGeom>
              <a:avLst/>
              <a:gdLst/>
              <a:ahLst/>
              <a:cxnLst/>
              <a:rect l="l" t="t" r="r" b="b"/>
              <a:pathLst>
                <a:path w="719454" h="254635">
                  <a:moveTo>
                    <a:pt x="0" y="254507"/>
                  </a:moveTo>
                  <a:lnTo>
                    <a:pt x="719327" y="254507"/>
                  </a:lnTo>
                  <a:lnTo>
                    <a:pt x="719327" y="0"/>
                  </a:lnTo>
                  <a:lnTo>
                    <a:pt x="0" y="0"/>
                  </a:lnTo>
                  <a:lnTo>
                    <a:pt x="0" y="254507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1" name="object 161"/>
          <p:cNvGrpSpPr/>
          <p:nvPr/>
        </p:nvGrpSpPr>
        <p:grpSpPr>
          <a:xfrm>
            <a:off x="10401045" y="3750309"/>
            <a:ext cx="732155" cy="266065"/>
            <a:chOff x="10401045" y="3750309"/>
            <a:chExt cx="732155" cy="266065"/>
          </a:xfrm>
        </p:grpSpPr>
        <p:sp>
          <p:nvSpPr>
            <p:cNvPr id="162" name="object 162"/>
            <p:cNvSpPr/>
            <p:nvPr/>
          </p:nvSpPr>
          <p:spPr>
            <a:xfrm>
              <a:off x="10407395" y="3756659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719327" y="0"/>
                  </a:moveTo>
                  <a:lnTo>
                    <a:pt x="0" y="0"/>
                  </a:lnTo>
                  <a:lnTo>
                    <a:pt x="0" y="252983"/>
                  </a:lnTo>
                  <a:lnTo>
                    <a:pt x="719327" y="252983"/>
                  </a:lnTo>
                  <a:lnTo>
                    <a:pt x="71932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10407395" y="3756659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0" y="252983"/>
                  </a:moveTo>
                  <a:lnTo>
                    <a:pt x="719327" y="252983"/>
                  </a:lnTo>
                  <a:lnTo>
                    <a:pt x="719327" y="0"/>
                  </a:lnTo>
                  <a:lnTo>
                    <a:pt x="0" y="0"/>
                  </a:lnTo>
                  <a:lnTo>
                    <a:pt x="0" y="25298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4" name="object 164"/>
          <p:cNvGrpSpPr/>
          <p:nvPr/>
        </p:nvGrpSpPr>
        <p:grpSpPr>
          <a:xfrm>
            <a:off x="11199621" y="3108705"/>
            <a:ext cx="803910" cy="568960"/>
            <a:chOff x="11199621" y="3108705"/>
            <a:chExt cx="803910" cy="568960"/>
          </a:xfrm>
        </p:grpSpPr>
        <p:sp>
          <p:nvSpPr>
            <p:cNvPr id="165" name="object 165"/>
            <p:cNvSpPr/>
            <p:nvPr/>
          </p:nvSpPr>
          <p:spPr>
            <a:xfrm>
              <a:off x="11205971" y="3115055"/>
              <a:ext cx="791210" cy="251460"/>
            </a:xfrm>
            <a:custGeom>
              <a:avLst/>
              <a:gdLst/>
              <a:ahLst/>
              <a:cxnLst/>
              <a:rect l="l" t="t" r="r" b="b"/>
              <a:pathLst>
                <a:path w="791209" h="251460">
                  <a:moveTo>
                    <a:pt x="790955" y="0"/>
                  </a:moveTo>
                  <a:lnTo>
                    <a:pt x="0" y="0"/>
                  </a:lnTo>
                  <a:lnTo>
                    <a:pt x="0" y="251460"/>
                  </a:lnTo>
                  <a:lnTo>
                    <a:pt x="790955" y="251460"/>
                  </a:lnTo>
                  <a:lnTo>
                    <a:pt x="79095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11205971" y="3115055"/>
              <a:ext cx="791210" cy="251460"/>
            </a:xfrm>
            <a:custGeom>
              <a:avLst/>
              <a:gdLst/>
              <a:ahLst/>
              <a:cxnLst/>
              <a:rect l="l" t="t" r="r" b="b"/>
              <a:pathLst>
                <a:path w="791209" h="251460">
                  <a:moveTo>
                    <a:pt x="0" y="251460"/>
                  </a:moveTo>
                  <a:lnTo>
                    <a:pt x="790955" y="251460"/>
                  </a:lnTo>
                  <a:lnTo>
                    <a:pt x="790955" y="0"/>
                  </a:lnTo>
                  <a:lnTo>
                    <a:pt x="0" y="0"/>
                  </a:lnTo>
                  <a:lnTo>
                    <a:pt x="0" y="25146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11205971" y="3419855"/>
              <a:ext cx="791210" cy="251460"/>
            </a:xfrm>
            <a:custGeom>
              <a:avLst/>
              <a:gdLst/>
              <a:ahLst/>
              <a:cxnLst/>
              <a:rect l="l" t="t" r="r" b="b"/>
              <a:pathLst>
                <a:path w="791209" h="251460">
                  <a:moveTo>
                    <a:pt x="790955" y="0"/>
                  </a:moveTo>
                  <a:lnTo>
                    <a:pt x="0" y="0"/>
                  </a:lnTo>
                  <a:lnTo>
                    <a:pt x="0" y="251459"/>
                  </a:lnTo>
                  <a:lnTo>
                    <a:pt x="790955" y="251459"/>
                  </a:lnTo>
                  <a:lnTo>
                    <a:pt x="79095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11205971" y="3419855"/>
              <a:ext cx="791210" cy="251460"/>
            </a:xfrm>
            <a:custGeom>
              <a:avLst/>
              <a:gdLst/>
              <a:ahLst/>
              <a:cxnLst/>
              <a:rect l="l" t="t" r="r" b="b"/>
              <a:pathLst>
                <a:path w="791209" h="251460">
                  <a:moveTo>
                    <a:pt x="0" y="251459"/>
                  </a:moveTo>
                  <a:lnTo>
                    <a:pt x="790955" y="251459"/>
                  </a:lnTo>
                  <a:lnTo>
                    <a:pt x="790955" y="0"/>
                  </a:lnTo>
                  <a:lnTo>
                    <a:pt x="0" y="0"/>
                  </a:lnTo>
                  <a:lnTo>
                    <a:pt x="0" y="25145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9" name="object 169"/>
          <p:cNvSpPr txBox="1"/>
          <p:nvPr/>
        </p:nvSpPr>
        <p:spPr>
          <a:xfrm>
            <a:off x="9635426" y="2817367"/>
            <a:ext cx="2284730" cy="8464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  <a:tabLst>
                <a:tab pos="828040" algn="l"/>
                <a:tab pos="1610995" algn="l"/>
              </a:tabLst>
            </a:pPr>
            <a:r>
              <a:rPr sz="1000" dirty="0">
                <a:latin typeface="Trebuchet MS"/>
                <a:cs typeface="Trebuchet MS"/>
              </a:rPr>
              <a:t>En</a:t>
            </a:r>
            <a:r>
              <a:rPr sz="1000" spc="-10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alerta</a:t>
            </a:r>
            <a:r>
              <a:rPr sz="1000" dirty="0">
                <a:latin typeface="Trebuchet MS"/>
                <a:cs typeface="Trebuchet MS"/>
              </a:rPr>
              <a:t>	Sin</a:t>
            </a:r>
            <a:r>
              <a:rPr sz="1000" spc="-9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alerta</a:t>
            </a:r>
            <a:r>
              <a:rPr sz="1000" dirty="0">
                <a:latin typeface="Trebuchet MS"/>
                <a:cs typeface="Trebuchet MS"/>
              </a:rPr>
              <a:t>	</a:t>
            </a:r>
            <a:r>
              <a:rPr sz="1500" baseline="2777" dirty="0">
                <a:latin typeface="Trebuchet MS"/>
                <a:cs typeface="Trebuchet MS"/>
              </a:rPr>
              <a:t>Sin</a:t>
            </a:r>
            <a:r>
              <a:rPr sz="1500" spc="-142" baseline="2777" dirty="0">
                <a:latin typeface="Trebuchet MS"/>
                <a:cs typeface="Trebuchet MS"/>
              </a:rPr>
              <a:t> </a:t>
            </a:r>
            <a:r>
              <a:rPr sz="1500" spc="-15" baseline="2777" dirty="0">
                <a:latin typeface="Trebuchet MS"/>
                <a:cs typeface="Trebuchet MS"/>
              </a:rPr>
              <a:t>reporte</a:t>
            </a:r>
            <a:endParaRPr sz="1500" baseline="2777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z="1000" dirty="0">
              <a:latin typeface="Trebuchet MS"/>
              <a:cs typeface="Trebuchet MS"/>
            </a:endParaRPr>
          </a:p>
          <a:p>
            <a:pPr marR="7620" algn="ctr">
              <a:lnSpc>
                <a:spcPct val="100000"/>
              </a:lnSpc>
              <a:tabLst>
                <a:tab pos="726440" algn="l"/>
                <a:tab pos="1627505" algn="l"/>
              </a:tabLst>
            </a:pPr>
            <a:r>
              <a:rPr lang="es-ES" sz="1050" b="1" spc="30" dirty="0">
                <a:solidFill>
                  <a:srgbClr val="FFFFFF"/>
                </a:solidFill>
                <a:latin typeface="Trebuchet MS"/>
                <a:cs typeface="Trebuchet MS"/>
              </a:rPr>
              <a:t>4,7</a:t>
            </a:r>
            <a:r>
              <a:rPr sz="1050" b="1" spc="3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05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57,1</a:t>
            </a:r>
            <a:r>
              <a:rPr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05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sz="1500" b="1" spc="-37" baseline="2777" dirty="0">
                <a:solidFill>
                  <a:srgbClr val="FFFFFF"/>
                </a:solidFill>
                <a:latin typeface="Trebuchet MS"/>
                <a:cs typeface="Trebuchet MS"/>
              </a:rPr>
              <a:t>38</a:t>
            </a:r>
            <a:r>
              <a:rPr sz="1500" b="1" spc="-37" baseline="2777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500" baseline="2777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50" dirty="0">
              <a:latin typeface="Trebuchet MS"/>
              <a:cs typeface="Trebuchet MS"/>
            </a:endParaRPr>
          </a:p>
          <a:p>
            <a:pPr marR="10795" algn="ctr">
              <a:lnSpc>
                <a:spcPct val="100000"/>
              </a:lnSpc>
              <a:spcBef>
                <a:spcPts val="5"/>
              </a:spcBef>
              <a:tabLst>
                <a:tab pos="761365" algn="l"/>
                <a:tab pos="1630680" algn="l"/>
              </a:tabLst>
            </a:pPr>
            <a:r>
              <a:rPr lang="es-CO" sz="1575" b="1" spc="-15" baseline="5291" dirty="0">
                <a:solidFill>
                  <a:srgbClr val="FFFFFF"/>
                </a:solidFill>
                <a:latin typeface="Trebuchet MS"/>
                <a:cs typeface="Trebuchet MS"/>
              </a:rPr>
              <a:t> 13</a:t>
            </a:r>
            <a:r>
              <a:rPr sz="1575" b="1" spc="-15" baseline="5291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575" b="1" baseline="529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sz="1050" b="1" spc="-10" baseline="5291" dirty="0">
                <a:solidFill>
                  <a:srgbClr val="FFFFFF"/>
                </a:solidFill>
                <a:latin typeface="Trebuchet MS"/>
                <a:cs typeface="Trebuchet MS"/>
              </a:rPr>
              <a:t>  </a:t>
            </a:r>
            <a:r>
              <a:rPr lang="es-CO" sz="1575" b="1" spc="-15" baseline="5291" dirty="0">
                <a:solidFill>
                  <a:srgbClr val="FFFFFF"/>
                </a:solidFill>
                <a:latin typeface="Trebuchet MS"/>
              </a:rPr>
              <a:t>44</a:t>
            </a:r>
            <a:r>
              <a:rPr sz="1575" b="1" spc="-15" baseline="5291" dirty="0">
                <a:solidFill>
                  <a:srgbClr val="FFFFFF"/>
                </a:solidFill>
                <a:latin typeface="Trebuchet MS"/>
              </a:rPr>
              <a:t>%</a:t>
            </a:r>
            <a:r>
              <a:rPr sz="105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CO" sz="1575" b="1" spc="-30" baseline="5291" dirty="0">
                <a:solidFill>
                  <a:srgbClr val="FFFFFF"/>
                </a:solidFill>
                <a:latin typeface="Trebuchet MS"/>
                <a:cs typeface="Trebuchet MS"/>
              </a:rPr>
              <a:t>42</a:t>
            </a:r>
            <a:r>
              <a:rPr sz="1575" b="1" spc="-30" baseline="5291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575" baseline="5291" dirty="0">
              <a:latin typeface="Trebuchet MS"/>
              <a:cs typeface="Trebuchet MS"/>
            </a:endParaRPr>
          </a:p>
        </p:txBody>
      </p:sp>
      <p:grpSp>
        <p:nvGrpSpPr>
          <p:cNvPr id="170" name="object 170"/>
          <p:cNvGrpSpPr/>
          <p:nvPr/>
        </p:nvGrpSpPr>
        <p:grpSpPr>
          <a:xfrm>
            <a:off x="11190478" y="3750309"/>
            <a:ext cx="802640" cy="264160"/>
            <a:chOff x="11190478" y="3750309"/>
            <a:chExt cx="802640" cy="264160"/>
          </a:xfrm>
        </p:grpSpPr>
        <p:sp>
          <p:nvSpPr>
            <p:cNvPr id="171" name="object 171"/>
            <p:cNvSpPr/>
            <p:nvPr/>
          </p:nvSpPr>
          <p:spPr>
            <a:xfrm>
              <a:off x="11196828" y="3756659"/>
              <a:ext cx="789940" cy="251460"/>
            </a:xfrm>
            <a:custGeom>
              <a:avLst/>
              <a:gdLst/>
              <a:ahLst/>
              <a:cxnLst/>
              <a:rect l="l" t="t" r="r" b="b"/>
              <a:pathLst>
                <a:path w="789940" h="251460">
                  <a:moveTo>
                    <a:pt x="789431" y="0"/>
                  </a:moveTo>
                  <a:lnTo>
                    <a:pt x="0" y="0"/>
                  </a:lnTo>
                  <a:lnTo>
                    <a:pt x="0" y="251460"/>
                  </a:lnTo>
                  <a:lnTo>
                    <a:pt x="789431" y="251460"/>
                  </a:lnTo>
                  <a:lnTo>
                    <a:pt x="789431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11196828" y="3756659"/>
              <a:ext cx="789940" cy="251460"/>
            </a:xfrm>
            <a:custGeom>
              <a:avLst/>
              <a:gdLst/>
              <a:ahLst/>
              <a:cxnLst/>
              <a:rect l="l" t="t" r="r" b="b"/>
              <a:pathLst>
                <a:path w="789940" h="251460">
                  <a:moveTo>
                    <a:pt x="0" y="251460"/>
                  </a:moveTo>
                  <a:lnTo>
                    <a:pt x="789431" y="251460"/>
                  </a:lnTo>
                  <a:lnTo>
                    <a:pt x="789431" y="0"/>
                  </a:lnTo>
                  <a:lnTo>
                    <a:pt x="0" y="0"/>
                  </a:lnTo>
                  <a:lnTo>
                    <a:pt x="0" y="25146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3" name="object 173"/>
          <p:cNvSpPr txBox="1"/>
          <p:nvPr/>
        </p:nvSpPr>
        <p:spPr>
          <a:xfrm>
            <a:off x="8624316" y="5239511"/>
            <a:ext cx="844550" cy="26098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280"/>
              </a:spcBef>
            </a:pPr>
            <a:r>
              <a:rPr sz="1100" spc="-10" dirty="0">
                <a:latin typeface="Trebuchet MS"/>
                <a:cs typeface="Trebuchet MS"/>
              </a:rPr>
              <a:t>Misionales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8616695" y="5556503"/>
            <a:ext cx="843280" cy="26225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31775">
              <a:lnSpc>
                <a:spcPct val="100000"/>
              </a:lnSpc>
              <a:spcBef>
                <a:spcPts val="290"/>
              </a:spcBef>
            </a:pPr>
            <a:r>
              <a:rPr sz="1100" spc="-10" dirty="0">
                <a:latin typeface="Trebuchet MS"/>
                <a:cs typeface="Trebuchet MS"/>
              </a:rPr>
              <a:t>Apoyo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5" name="object 175"/>
          <p:cNvSpPr txBox="1"/>
          <p:nvPr/>
        </p:nvSpPr>
        <p:spPr>
          <a:xfrm>
            <a:off x="8606028" y="5876544"/>
            <a:ext cx="848994" cy="230504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30175">
              <a:lnSpc>
                <a:spcPct val="100000"/>
              </a:lnSpc>
              <a:spcBef>
                <a:spcPts val="290"/>
              </a:spcBef>
            </a:pPr>
            <a:r>
              <a:rPr sz="900" spc="-10" dirty="0">
                <a:latin typeface="Trebuchet MS"/>
                <a:cs typeface="Trebuchet MS"/>
              </a:rPr>
              <a:t>Estratégicos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8619743" y="6155435"/>
            <a:ext cx="855344" cy="41465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85420" marR="99695" indent="-78105">
              <a:lnSpc>
                <a:spcPct val="100000"/>
              </a:lnSpc>
              <a:spcBef>
                <a:spcPts val="290"/>
              </a:spcBef>
            </a:pPr>
            <a:r>
              <a:rPr sz="1050" spc="-10" dirty="0">
                <a:latin typeface="Trebuchet MS"/>
                <a:cs typeface="Trebuchet MS"/>
              </a:rPr>
              <a:t>Evaluación </a:t>
            </a:r>
            <a:r>
              <a:rPr sz="1050" spc="-45" dirty="0">
                <a:latin typeface="Trebuchet MS"/>
                <a:cs typeface="Trebuchet MS"/>
              </a:rPr>
              <a:t>y</a:t>
            </a:r>
            <a:r>
              <a:rPr sz="1050" spc="-105" dirty="0">
                <a:latin typeface="Trebuchet MS"/>
                <a:cs typeface="Trebuchet MS"/>
              </a:rPr>
              <a:t> </a:t>
            </a:r>
            <a:r>
              <a:rPr sz="1050" spc="-10" dirty="0">
                <a:latin typeface="Trebuchet MS"/>
                <a:cs typeface="Trebuchet MS"/>
              </a:rPr>
              <a:t>Mejora</a:t>
            </a:r>
            <a:endParaRPr sz="1050">
              <a:latin typeface="Trebuchet MS"/>
              <a:cs typeface="Trebuchet MS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9541764" y="4905755"/>
            <a:ext cx="728980" cy="24574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23189">
              <a:lnSpc>
                <a:spcPct val="100000"/>
              </a:lnSpc>
              <a:spcBef>
                <a:spcPts val="285"/>
              </a:spcBef>
            </a:pPr>
            <a:r>
              <a:rPr sz="1000" dirty="0">
                <a:latin typeface="Trebuchet MS"/>
                <a:cs typeface="Trebuchet MS"/>
              </a:rPr>
              <a:t>En</a:t>
            </a:r>
            <a:r>
              <a:rPr sz="1000" spc="-10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alerta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178" name="object 17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741664" y="4504944"/>
            <a:ext cx="3255264" cy="275844"/>
          </a:xfrm>
          <a:prstGeom prst="rect">
            <a:avLst/>
          </a:prstGeom>
        </p:spPr>
      </p:pic>
      <p:sp>
        <p:nvSpPr>
          <p:cNvPr id="179" name="object 179"/>
          <p:cNvSpPr txBox="1"/>
          <p:nvPr/>
        </p:nvSpPr>
        <p:spPr>
          <a:xfrm>
            <a:off x="8741664" y="4504944"/>
            <a:ext cx="3255645" cy="276225"/>
          </a:xfrm>
          <a:prstGeom prst="rect">
            <a:avLst/>
          </a:prstGeom>
          <a:ln w="12700">
            <a:solidFill>
              <a:srgbClr val="E97031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631190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Trebuchet MS"/>
                <a:cs typeface="Trebuchet MS"/>
              </a:rPr>
              <a:t>En</a:t>
            </a:r>
            <a:r>
              <a:rPr sz="1200" spc="-90" dirty="0">
                <a:latin typeface="Trebuchet MS"/>
                <a:cs typeface="Trebuchet MS"/>
              </a:rPr>
              <a:t> </a:t>
            </a:r>
            <a:r>
              <a:rPr sz="1200" spc="-25" dirty="0">
                <a:latin typeface="Trebuchet MS"/>
                <a:cs typeface="Trebuchet MS"/>
              </a:rPr>
              <a:t>proporción</a:t>
            </a:r>
            <a:r>
              <a:rPr sz="1200" spc="-60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de</a:t>
            </a:r>
            <a:r>
              <a:rPr sz="1200" spc="-60" dirty="0">
                <a:latin typeface="Trebuchet MS"/>
                <a:cs typeface="Trebuchet MS"/>
              </a:rPr>
              <a:t> </a:t>
            </a:r>
            <a:r>
              <a:rPr sz="1200" dirty="0">
                <a:latin typeface="Trebuchet MS"/>
                <a:cs typeface="Trebuchet MS"/>
              </a:rPr>
              <a:t>los</a:t>
            </a:r>
            <a:r>
              <a:rPr sz="1200" spc="-70" dirty="0">
                <a:latin typeface="Trebuchet MS"/>
                <a:cs typeface="Trebuchet MS"/>
              </a:rPr>
              <a:t> </a:t>
            </a:r>
            <a:r>
              <a:rPr sz="1200" spc="-10" dirty="0">
                <a:latin typeface="Trebuchet MS"/>
                <a:cs typeface="Trebuchet MS"/>
              </a:rPr>
              <a:t>procesos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10351007" y="4905755"/>
            <a:ext cx="719455" cy="24574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285"/>
              </a:spcBef>
            </a:pPr>
            <a:r>
              <a:rPr sz="1000" dirty="0">
                <a:latin typeface="Trebuchet MS"/>
                <a:cs typeface="Trebuchet MS"/>
              </a:rPr>
              <a:t>Sin</a:t>
            </a:r>
            <a:r>
              <a:rPr sz="1000" spc="-9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alerta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1152631" y="4898135"/>
            <a:ext cx="844550" cy="247015"/>
          </a:xfrm>
          <a:prstGeom prst="rect">
            <a:avLst/>
          </a:prstGeom>
          <a:solidFill>
            <a:srgbClr val="C9EDFA"/>
          </a:solidFill>
          <a:ln w="12700">
            <a:solidFill>
              <a:srgbClr val="001F5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22555">
              <a:lnSpc>
                <a:spcPct val="100000"/>
              </a:lnSpc>
              <a:spcBef>
                <a:spcPts val="295"/>
              </a:spcBef>
            </a:pPr>
            <a:r>
              <a:rPr sz="1000" dirty="0">
                <a:latin typeface="Trebuchet MS"/>
                <a:cs typeface="Trebuchet MS"/>
              </a:rPr>
              <a:t>Sin</a:t>
            </a:r>
            <a:r>
              <a:rPr sz="1000" spc="-9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reporte</a:t>
            </a:r>
            <a:endParaRPr sz="1000">
              <a:latin typeface="Trebuchet MS"/>
              <a:cs typeface="Trebuchet MS"/>
            </a:endParaRPr>
          </a:p>
        </p:txBody>
      </p:sp>
      <p:grpSp>
        <p:nvGrpSpPr>
          <p:cNvPr id="182" name="object 182"/>
          <p:cNvGrpSpPr/>
          <p:nvPr/>
        </p:nvGrpSpPr>
        <p:grpSpPr>
          <a:xfrm>
            <a:off x="9605518" y="4102353"/>
            <a:ext cx="739775" cy="267335"/>
            <a:chOff x="9605518" y="4102353"/>
            <a:chExt cx="739775" cy="267335"/>
          </a:xfrm>
        </p:grpSpPr>
        <p:sp>
          <p:nvSpPr>
            <p:cNvPr id="183" name="object 183"/>
            <p:cNvSpPr/>
            <p:nvPr/>
          </p:nvSpPr>
          <p:spPr>
            <a:xfrm>
              <a:off x="9611868" y="4108703"/>
              <a:ext cx="727075" cy="254635"/>
            </a:xfrm>
            <a:custGeom>
              <a:avLst/>
              <a:gdLst/>
              <a:ahLst/>
              <a:cxnLst/>
              <a:rect l="l" t="t" r="r" b="b"/>
              <a:pathLst>
                <a:path w="727075" h="254635">
                  <a:moveTo>
                    <a:pt x="726948" y="0"/>
                  </a:moveTo>
                  <a:lnTo>
                    <a:pt x="0" y="0"/>
                  </a:lnTo>
                  <a:lnTo>
                    <a:pt x="0" y="254508"/>
                  </a:lnTo>
                  <a:lnTo>
                    <a:pt x="726948" y="254508"/>
                  </a:lnTo>
                  <a:lnTo>
                    <a:pt x="72694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9611868" y="4108703"/>
              <a:ext cx="727075" cy="254635"/>
            </a:xfrm>
            <a:custGeom>
              <a:avLst/>
              <a:gdLst/>
              <a:ahLst/>
              <a:cxnLst/>
              <a:rect l="l" t="t" r="r" b="b"/>
              <a:pathLst>
                <a:path w="727075" h="254635">
                  <a:moveTo>
                    <a:pt x="0" y="254508"/>
                  </a:moveTo>
                  <a:lnTo>
                    <a:pt x="726948" y="254508"/>
                  </a:lnTo>
                  <a:lnTo>
                    <a:pt x="726948" y="0"/>
                  </a:lnTo>
                  <a:lnTo>
                    <a:pt x="0" y="0"/>
                  </a:lnTo>
                  <a:lnTo>
                    <a:pt x="0" y="254508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5" name="object 185"/>
          <p:cNvSpPr txBox="1"/>
          <p:nvPr/>
        </p:nvSpPr>
        <p:spPr>
          <a:xfrm>
            <a:off x="9875900" y="4132834"/>
            <a:ext cx="458849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000" b="1" spc="-25" dirty="0">
                <a:solidFill>
                  <a:srgbClr val="FFFFFF"/>
                </a:solidFill>
                <a:latin typeface="Trebuchet MS"/>
                <a:cs typeface="Trebuchet MS"/>
              </a:rPr>
              <a:t>12,5</a:t>
            </a:r>
            <a:r>
              <a:rPr sz="100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  <p:grpSp>
        <p:nvGrpSpPr>
          <p:cNvPr id="186" name="object 186"/>
          <p:cNvGrpSpPr/>
          <p:nvPr/>
        </p:nvGrpSpPr>
        <p:grpSpPr>
          <a:xfrm>
            <a:off x="10425430" y="4109973"/>
            <a:ext cx="1579880" cy="267335"/>
            <a:chOff x="10425430" y="4109973"/>
            <a:chExt cx="1579880" cy="267335"/>
          </a:xfrm>
        </p:grpSpPr>
        <p:sp>
          <p:nvSpPr>
            <p:cNvPr id="187" name="object 187"/>
            <p:cNvSpPr/>
            <p:nvPr/>
          </p:nvSpPr>
          <p:spPr>
            <a:xfrm>
              <a:off x="10431780" y="4117847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719327" y="0"/>
                  </a:moveTo>
                  <a:lnTo>
                    <a:pt x="0" y="0"/>
                  </a:lnTo>
                  <a:lnTo>
                    <a:pt x="0" y="252983"/>
                  </a:lnTo>
                  <a:lnTo>
                    <a:pt x="719327" y="252983"/>
                  </a:lnTo>
                  <a:lnTo>
                    <a:pt x="719327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10431780" y="4117847"/>
              <a:ext cx="719455" cy="253365"/>
            </a:xfrm>
            <a:custGeom>
              <a:avLst/>
              <a:gdLst/>
              <a:ahLst/>
              <a:cxnLst/>
              <a:rect l="l" t="t" r="r" b="b"/>
              <a:pathLst>
                <a:path w="719454" h="253364">
                  <a:moveTo>
                    <a:pt x="0" y="252983"/>
                  </a:moveTo>
                  <a:lnTo>
                    <a:pt x="719327" y="252983"/>
                  </a:lnTo>
                  <a:lnTo>
                    <a:pt x="719327" y="0"/>
                  </a:lnTo>
                  <a:lnTo>
                    <a:pt x="0" y="0"/>
                  </a:lnTo>
                  <a:lnTo>
                    <a:pt x="0" y="25298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11205972" y="4116323"/>
              <a:ext cx="792480" cy="251460"/>
            </a:xfrm>
            <a:custGeom>
              <a:avLst/>
              <a:gdLst/>
              <a:ahLst/>
              <a:cxnLst/>
              <a:rect l="l" t="t" r="r" b="b"/>
              <a:pathLst>
                <a:path w="792479" h="251460">
                  <a:moveTo>
                    <a:pt x="792479" y="0"/>
                  </a:moveTo>
                  <a:lnTo>
                    <a:pt x="0" y="0"/>
                  </a:lnTo>
                  <a:lnTo>
                    <a:pt x="0" y="251459"/>
                  </a:lnTo>
                  <a:lnTo>
                    <a:pt x="792479" y="251459"/>
                  </a:lnTo>
                  <a:lnTo>
                    <a:pt x="792479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11205972" y="4116323"/>
              <a:ext cx="792480" cy="251460"/>
            </a:xfrm>
            <a:custGeom>
              <a:avLst/>
              <a:gdLst/>
              <a:ahLst/>
              <a:cxnLst/>
              <a:rect l="l" t="t" r="r" b="b"/>
              <a:pathLst>
                <a:path w="792479" h="251460">
                  <a:moveTo>
                    <a:pt x="0" y="251459"/>
                  </a:moveTo>
                  <a:lnTo>
                    <a:pt x="792479" y="251459"/>
                  </a:lnTo>
                  <a:lnTo>
                    <a:pt x="792479" y="0"/>
                  </a:lnTo>
                  <a:lnTo>
                    <a:pt x="0" y="0"/>
                  </a:lnTo>
                  <a:lnTo>
                    <a:pt x="0" y="251459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1" name="object 191"/>
          <p:cNvSpPr txBox="1"/>
          <p:nvPr/>
        </p:nvSpPr>
        <p:spPr>
          <a:xfrm>
            <a:off x="10551952" y="3787013"/>
            <a:ext cx="1289749" cy="5495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27735" algn="l"/>
              </a:tabLst>
            </a:pPr>
            <a:r>
              <a:rPr lang="es-ES"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  70</a:t>
            </a:r>
            <a:r>
              <a:rPr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lang="es-CO"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                </a:t>
            </a:r>
            <a:r>
              <a:rPr lang="es-CO"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20</a:t>
            </a:r>
            <a:r>
              <a:rPr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050" dirty="0">
              <a:latin typeface="Trebuchet MS"/>
              <a:cs typeface="Trebuchet MS"/>
            </a:endParaRPr>
          </a:p>
          <a:p>
            <a:pPr marL="57150">
              <a:lnSpc>
                <a:spcPct val="100000"/>
              </a:lnSpc>
              <a:tabLst>
                <a:tab pos="939800" algn="l"/>
              </a:tabLst>
            </a:pPr>
            <a:r>
              <a:rPr lang="es-ES"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12,5</a:t>
            </a:r>
            <a:r>
              <a:rPr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r>
              <a:rPr sz="1050" b="1" dirty="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lang="es-ES"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75</a:t>
            </a:r>
            <a:r>
              <a:rPr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2" name="object 192"/>
          <p:cNvSpPr txBox="1"/>
          <p:nvPr/>
        </p:nvSpPr>
        <p:spPr>
          <a:xfrm>
            <a:off x="9560052" y="5228844"/>
            <a:ext cx="728980" cy="199414"/>
          </a:xfrm>
          <a:prstGeom prst="rect">
            <a:avLst/>
          </a:prstGeom>
          <a:solidFill>
            <a:srgbClr val="FF0000"/>
          </a:solidFill>
          <a:ln w="12700">
            <a:solidFill>
              <a:srgbClr val="001F5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36220">
              <a:lnSpc>
                <a:spcPct val="100000"/>
              </a:lnSpc>
              <a:spcBef>
                <a:spcPts val="295"/>
              </a:spcBef>
            </a:pPr>
            <a:r>
              <a:rPr lang="es-CO"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14,2</a:t>
            </a:r>
            <a:r>
              <a:rPr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10363200" y="5228844"/>
            <a:ext cx="719455" cy="199414"/>
          </a:xfrm>
          <a:prstGeom prst="rect">
            <a:avLst/>
          </a:prstGeom>
          <a:solidFill>
            <a:srgbClr val="92D050"/>
          </a:solidFill>
          <a:ln w="12700">
            <a:solidFill>
              <a:srgbClr val="001F5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31140">
              <a:lnSpc>
                <a:spcPct val="100000"/>
              </a:lnSpc>
              <a:spcBef>
                <a:spcPts val="295"/>
              </a:spcBef>
            </a:pPr>
            <a:r>
              <a:rPr lang="es-CO"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71</a:t>
            </a:r>
            <a:r>
              <a:rPr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4" name="object 194"/>
          <p:cNvSpPr txBox="1"/>
          <p:nvPr/>
        </p:nvSpPr>
        <p:spPr>
          <a:xfrm>
            <a:off x="11151107" y="5227320"/>
            <a:ext cx="791210" cy="191719"/>
          </a:xfrm>
          <a:prstGeom prst="rect">
            <a:avLst/>
          </a:prstGeom>
          <a:solidFill>
            <a:srgbClr val="6F2F9F"/>
          </a:solidFill>
          <a:ln w="12700">
            <a:solidFill>
              <a:srgbClr val="001F5F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295"/>
              </a:spcBef>
            </a:pPr>
            <a:r>
              <a:rPr lang="es-ES" sz="1000" b="1" spc="-25" dirty="0">
                <a:solidFill>
                  <a:srgbClr val="FFFFFF"/>
                </a:solidFill>
                <a:latin typeface="Trebuchet MS"/>
                <a:cs typeface="Trebuchet MS"/>
              </a:rPr>
              <a:t>14,2</a:t>
            </a:r>
            <a:r>
              <a:rPr sz="100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9560052" y="5548884"/>
            <a:ext cx="728980" cy="198772"/>
          </a:xfrm>
          <a:prstGeom prst="rect">
            <a:avLst/>
          </a:prstGeom>
          <a:solidFill>
            <a:srgbClr val="FF0000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80975">
              <a:lnSpc>
                <a:spcPct val="100000"/>
              </a:lnSpc>
              <a:spcBef>
                <a:spcPts val="290"/>
              </a:spcBef>
            </a:pPr>
            <a:r>
              <a:rPr lang="es-CO"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 44,4</a:t>
            </a:r>
            <a:r>
              <a:rPr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6" name="object 196"/>
          <p:cNvSpPr txBox="1"/>
          <p:nvPr/>
        </p:nvSpPr>
        <p:spPr>
          <a:xfrm>
            <a:off x="10363200" y="5548884"/>
            <a:ext cx="719455" cy="198772"/>
          </a:xfrm>
          <a:prstGeom prst="rect">
            <a:avLst/>
          </a:prstGeom>
          <a:solidFill>
            <a:srgbClr val="92D050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76530">
              <a:lnSpc>
                <a:spcPct val="100000"/>
              </a:lnSpc>
              <a:spcBef>
                <a:spcPts val="290"/>
              </a:spcBef>
            </a:pPr>
            <a:r>
              <a:rPr lang="es-ES"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 44,4</a:t>
            </a:r>
            <a:r>
              <a:rPr sz="1050" b="1" spc="-1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7" name="object 197"/>
          <p:cNvSpPr txBox="1"/>
          <p:nvPr/>
        </p:nvSpPr>
        <p:spPr>
          <a:xfrm>
            <a:off x="11151107" y="5547359"/>
            <a:ext cx="791210" cy="191078"/>
          </a:xfrm>
          <a:prstGeom prst="rect">
            <a:avLst/>
          </a:prstGeom>
          <a:solidFill>
            <a:srgbClr val="6F2F9F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290"/>
              </a:spcBef>
            </a:pPr>
            <a:r>
              <a:rPr lang="es-CO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11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198" name="object 198"/>
          <p:cNvSpPr txBox="1"/>
          <p:nvPr/>
        </p:nvSpPr>
        <p:spPr>
          <a:xfrm>
            <a:off x="9560052" y="5864352"/>
            <a:ext cx="728980" cy="198131"/>
          </a:xfrm>
          <a:prstGeom prst="rect">
            <a:avLst/>
          </a:prstGeom>
          <a:solidFill>
            <a:srgbClr val="FF0000"/>
          </a:solidFill>
          <a:ln w="12700">
            <a:solidFill>
              <a:srgbClr val="001F5F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236220">
              <a:lnSpc>
                <a:spcPct val="100000"/>
              </a:lnSpc>
              <a:spcBef>
                <a:spcPts val="285"/>
              </a:spcBef>
            </a:pPr>
            <a:r>
              <a:rPr lang="es-CO"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33,3</a:t>
            </a:r>
            <a:r>
              <a:rPr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199" name="object 199"/>
          <p:cNvSpPr txBox="1"/>
          <p:nvPr/>
        </p:nvSpPr>
        <p:spPr>
          <a:xfrm>
            <a:off x="10363200" y="5864352"/>
            <a:ext cx="719455" cy="198131"/>
          </a:xfrm>
          <a:prstGeom prst="rect">
            <a:avLst/>
          </a:prstGeom>
          <a:solidFill>
            <a:srgbClr val="92D050"/>
          </a:solidFill>
          <a:ln w="12700">
            <a:solidFill>
              <a:srgbClr val="001F5F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231140">
              <a:lnSpc>
                <a:spcPct val="100000"/>
              </a:lnSpc>
              <a:spcBef>
                <a:spcPts val="285"/>
              </a:spcBef>
            </a:pPr>
            <a:r>
              <a:rPr lang="es-CO"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33,3</a:t>
            </a:r>
            <a:r>
              <a:rPr sz="1050" b="1" spc="-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201" name="object 201"/>
          <p:cNvSpPr txBox="1"/>
          <p:nvPr/>
        </p:nvSpPr>
        <p:spPr>
          <a:xfrm>
            <a:off x="9557383" y="6234113"/>
            <a:ext cx="728980" cy="198772"/>
          </a:xfrm>
          <a:prstGeom prst="rect">
            <a:avLst/>
          </a:prstGeom>
          <a:solidFill>
            <a:srgbClr val="FF0000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01295">
              <a:lnSpc>
                <a:spcPct val="100000"/>
              </a:lnSpc>
              <a:spcBef>
                <a:spcPts val="290"/>
              </a:spcBef>
            </a:pPr>
            <a:r>
              <a:rPr lang="es-CO"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 25</a:t>
            </a:r>
            <a:r>
              <a:rPr sz="105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0343388" y="6237732"/>
            <a:ext cx="719455" cy="198772"/>
          </a:xfrm>
          <a:prstGeom prst="rect">
            <a:avLst/>
          </a:prstGeom>
          <a:solidFill>
            <a:srgbClr val="92D050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90"/>
              </a:spcBef>
            </a:pPr>
            <a:r>
              <a:rPr lang="es-CO"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25</a:t>
            </a:r>
            <a:r>
              <a:rPr sz="1050" b="1" spc="25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50" dirty="0">
              <a:latin typeface="Trebuchet MS"/>
              <a:cs typeface="Trebuchet MS"/>
            </a:endParaRPr>
          </a:p>
        </p:txBody>
      </p:sp>
      <p:sp>
        <p:nvSpPr>
          <p:cNvPr id="204" name="object 204"/>
          <p:cNvSpPr/>
          <p:nvPr/>
        </p:nvSpPr>
        <p:spPr>
          <a:xfrm>
            <a:off x="191641" y="3126485"/>
            <a:ext cx="2379345" cy="830580"/>
          </a:xfrm>
          <a:custGeom>
            <a:avLst/>
            <a:gdLst/>
            <a:ahLst/>
            <a:cxnLst/>
            <a:rect l="l" t="t" r="r" b="b"/>
            <a:pathLst>
              <a:path w="2379345" h="830579">
                <a:moveTo>
                  <a:pt x="0" y="830580"/>
                </a:moveTo>
                <a:lnTo>
                  <a:pt x="2378964" y="830580"/>
                </a:lnTo>
                <a:lnTo>
                  <a:pt x="2378964" y="0"/>
                </a:lnTo>
                <a:lnTo>
                  <a:pt x="0" y="0"/>
                </a:lnTo>
                <a:lnTo>
                  <a:pt x="0" y="830580"/>
                </a:lnTo>
                <a:close/>
              </a:path>
            </a:pathLst>
          </a:custGeom>
          <a:ln w="9525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 txBox="1"/>
          <p:nvPr/>
        </p:nvSpPr>
        <p:spPr>
          <a:xfrm>
            <a:off x="222122" y="3149076"/>
            <a:ext cx="236982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630" marR="8953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6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macroproceso</a:t>
            </a:r>
            <a:r>
              <a:rPr sz="1200" spc="-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asociado</a:t>
            </a:r>
            <a:r>
              <a:rPr sz="1200" spc="-4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a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los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r>
              <a:rPr sz="1200" spc="-6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misionales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40" dirty="0">
                <a:solidFill>
                  <a:srgbClr val="155F82"/>
                </a:solidFill>
                <a:latin typeface="Trebuchet MS"/>
                <a:cs typeface="Trebuchet MS"/>
              </a:rPr>
              <a:t>tiene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un </a:t>
            </a:r>
            <a:r>
              <a:rPr sz="1200" spc="-30" dirty="0">
                <a:solidFill>
                  <a:srgbClr val="155F82"/>
                </a:solidFill>
                <a:latin typeface="Trebuchet MS"/>
                <a:cs typeface="Trebuchet MS"/>
              </a:rPr>
              <a:t>rendimiento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30" dirty="0">
                <a:solidFill>
                  <a:srgbClr val="155F82"/>
                </a:solidFill>
                <a:latin typeface="Trebuchet MS"/>
                <a:cs typeface="Trebuchet MS"/>
              </a:rPr>
              <a:t>positivo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0" dirty="0">
                <a:solidFill>
                  <a:srgbClr val="155F82"/>
                </a:solidFill>
                <a:latin typeface="Trebuchet MS"/>
                <a:cs typeface="Trebuchet MS"/>
              </a:rPr>
              <a:t>del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CO" sz="1200" spc="70" dirty="0">
                <a:solidFill>
                  <a:srgbClr val="155F82"/>
                </a:solidFill>
                <a:latin typeface="Trebuchet MS"/>
                <a:cs typeface="Trebuchet MS"/>
              </a:rPr>
              <a:t>61,9</a:t>
            </a:r>
            <a:r>
              <a:rPr sz="1200" spc="70" dirty="0">
                <a:solidFill>
                  <a:srgbClr val="155F82"/>
                </a:solidFill>
                <a:latin typeface="Trebuchet MS"/>
                <a:cs typeface="Trebuchet MS"/>
              </a:rPr>
              <a:t>%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de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los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5698353" y="6084474"/>
            <a:ext cx="2438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latin typeface="Trebuchet MS"/>
                <a:cs typeface="Trebuchet MS"/>
              </a:rPr>
              <a:t>El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proceso</a:t>
            </a:r>
            <a:r>
              <a:rPr sz="900" spc="-45" dirty="0">
                <a:latin typeface="Trebuchet MS"/>
                <a:cs typeface="Trebuchet MS"/>
              </a:rPr>
              <a:t> </a:t>
            </a:r>
            <a:r>
              <a:rPr sz="900" spc="50" dirty="0">
                <a:latin typeface="Trebuchet MS"/>
                <a:cs typeface="Trebuchet MS"/>
              </a:rPr>
              <a:t>NO</a:t>
            </a:r>
            <a:r>
              <a:rPr sz="900" spc="-55" dirty="0">
                <a:latin typeface="Trebuchet MS"/>
                <a:cs typeface="Trebuchet MS"/>
              </a:rPr>
              <a:t> </a:t>
            </a:r>
            <a:r>
              <a:rPr sz="900" spc="-20" dirty="0">
                <a:latin typeface="Trebuchet MS"/>
                <a:cs typeface="Trebuchet MS"/>
              </a:rPr>
              <a:t>presentó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spc="-35" dirty="0">
                <a:latin typeface="Trebuchet MS"/>
                <a:cs typeface="Trebuchet MS"/>
              </a:rPr>
              <a:t>alerta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10" dirty="0">
                <a:latin typeface="Trebuchet MS"/>
                <a:cs typeface="Trebuchet MS"/>
              </a:rPr>
              <a:t>en</a:t>
            </a:r>
            <a:r>
              <a:rPr sz="900" spc="-60" dirty="0">
                <a:latin typeface="Trebuchet MS"/>
                <a:cs typeface="Trebuchet MS"/>
              </a:rPr>
              <a:t> </a:t>
            </a:r>
            <a:r>
              <a:rPr sz="900" dirty="0">
                <a:latin typeface="Trebuchet MS"/>
                <a:cs typeface="Trebuchet MS"/>
              </a:rPr>
              <a:t>los</a:t>
            </a:r>
            <a:r>
              <a:rPr sz="900" spc="-65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indicadores</a:t>
            </a:r>
            <a:r>
              <a:rPr sz="900" spc="-10" dirty="0">
                <a:latin typeface="Trebuchet MS"/>
                <a:cs typeface="Trebuchet MS"/>
              </a:rPr>
              <a:t> </a:t>
            </a:r>
            <a:r>
              <a:rPr sz="900" spc="-10" dirty="0" err="1">
                <a:latin typeface="Trebuchet MS"/>
                <a:cs typeface="Trebuchet MS"/>
              </a:rPr>
              <a:t>reportados</a:t>
            </a:r>
            <a:r>
              <a:rPr lang="es-ES" sz="900" spc="-10" dirty="0">
                <a:latin typeface="Trebuchet MS"/>
                <a:cs typeface="Trebuchet MS"/>
              </a:rPr>
              <a:t>.</a:t>
            </a:r>
            <a:endParaRPr sz="900" dirty="0">
              <a:latin typeface="Trebuchet MS"/>
              <a:cs typeface="Trebuchet MS"/>
            </a:endParaRPr>
          </a:p>
        </p:txBody>
      </p:sp>
      <p:sp>
        <p:nvSpPr>
          <p:cNvPr id="209" name="object 209"/>
          <p:cNvSpPr/>
          <p:nvPr/>
        </p:nvSpPr>
        <p:spPr>
          <a:xfrm>
            <a:off x="179831" y="4026408"/>
            <a:ext cx="2379345" cy="1015365"/>
          </a:xfrm>
          <a:custGeom>
            <a:avLst/>
            <a:gdLst/>
            <a:ahLst/>
            <a:cxnLst/>
            <a:rect l="l" t="t" r="r" b="b"/>
            <a:pathLst>
              <a:path w="2379345" h="1015364">
                <a:moveTo>
                  <a:pt x="0" y="1014983"/>
                </a:moveTo>
                <a:lnTo>
                  <a:pt x="2378964" y="1014983"/>
                </a:lnTo>
                <a:lnTo>
                  <a:pt x="2378964" y="0"/>
                </a:lnTo>
                <a:lnTo>
                  <a:pt x="0" y="0"/>
                </a:lnTo>
                <a:lnTo>
                  <a:pt x="0" y="1014983"/>
                </a:lnTo>
                <a:close/>
              </a:path>
            </a:pathLst>
          </a:custGeom>
          <a:ln w="9525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 txBox="1"/>
          <p:nvPr/>
        </p:nvSpPr>
        <p:spPr>
          <a:xfrm>
            <a:off x="195262" y="4048125"/>
            <a:ext cx="236982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65" marR="18859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macroproceso</a:t>
            </a:r>
            <a:r>
              <a:rPr sz="1200" spc="-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asociado</a:t>
            </a:r>
            <a:r>
              <a:rPr sz="1200" spc="-6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a</a:t>
            </a:r>
            <a:r>
              <a:rPr sz="1200" spc="-6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los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r>
              <a:rPr sz="1200" spc="-7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200" spc="-7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-10" dirty="0">
                <a:solidFill>
                  <a:srgbClr val="155F82"/>
                </a:solidFill>
                <a:latin typeface="Trebuchet MS"/>
                <a:cs typeface="Trebuchet MS"/>
              </a:rPr>
              <a:t>Proceso Estratégico </a:t>
            </a:r>
            <a:r>
              <a:rPr sz="1200" spc="-40" dirty="0" err="1">
                <a:solidFill>
                  <a:srgbClr val="155F82"/>
                </a:solidFill>
                <a:latin typeface="Trebuchet MS"/>
                <a:cs typeface="Trebuchet MS"/>
              </a:rPr>
              <a:t>tiene</a:t>
            </a:r>
            <a:r>
              <a:rPr sz="1200" spc="-5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155F82"/>
                </a:solidFill>
                <a:latin typeface="Trebuchet MS"/>
                <a:cs typeface="Trebuchet MS"/>
              </a:rPr>
              <a:t>un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rendimiento </a:t>
            </a:r>
            <a:r>
              <a:rPr sz="1200" spc="-30" dirty="0">
                <a:solidFill>
                  <a:srgbClr val="155F82"/>
                </a:solidFill>
                <a:latin typeface="Trebuchet MS"/>
                <a:cs typeface="Trebuchet MS"/>
              </a:rPr>
              <a:t>positivo</a:t>
            </a:r>
            <a:r>
              <a:rPr sz="1200" spc="-10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0" dirty="0">
                <a:solidFill>
                  <a:srgbClr val="155F82"/>
                </a:solidFill>
                <a:latin typeface="Trebuchet MS"/>
                <a:cs typeface="Trebuchet MS"/>
              </a:rPr>
              <a:t>del</a:t>
            </a:r>
            <a:r>
              <a:rPr sz="1200" spc="-8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70" dirty="0">
                <a:solidFill>
                  <a:srgbClr val="155F82"/>
                </a:solidFill>
                <a:latin typeface="Trebuchet MS"/>
                <a:cs typeface="Trebuchet MS"/>
              </a:rPr>
              <a:t>80</a:t>
            </a:r>
            <a:r>
              <a:rPr sz="1200" spc="70" dirty="0">
                <a:solidFill>
                  <a:srgbClr val="155F82"/>
                </a:solidFill>
                <a:latin typeface="Trebuchet MS"/>
                <a:cs typeface="Trebuchet MS"/>
              </a:rPr>
              <a:t>%</a:t>
            </a:r>
            <a:r>
              <a:rPr sz="1200" spc="-10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de</a:t>
            </a:r>
            <a:r>
              <a:rPr sz="1200" spc="-9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25" dirty="0">
                <a:solidFill>
                  <a:srgbClr val="155F82"/>
                </a:solidFill>
                <a:latin typeface="Trebuchet MS"/>
                <a:cs typeface="Trebuchet MS"/>
              </a:rPr>
              <a:t>los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indicadores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74" name="object 209">
            <a:extLst>
              <a:ext uri="{FF2B5EF4-FFF2-40B4-BE49-F238E27FC236}">
                <a16:creationId xmlns:a16="http://schemas.microsoft.com/office/drawing/2014/main" id="{E97F6976-7203-C668-F2DE-D7783CCE7446}"/>
              </a:ext>
            </a:extLst>
          </p:cNvPr>
          <p:cNvSpPr/>
          <p:nvPr/>
        </p:nvSpPr>
        <p:spPr>
          <a:xfrm>
            <a:off x="174879" y="5151500"/>
            <a:ext cx="2379345" cy="1015365"/>
          </a:xfrm>
          <a:custGeom>
            <a:avLst/>
            <a:gdLst/>
            <a:ahLst/>
            <a:cxnLst/>
            <a:rect l="l" t="t" r="r" b="b"/>
            <a:pathLst>
              <a:path w="2379345" h="1015364">
                <a:moveTo>
                  <a:pt x="0" y="1014983"/>
                </a:moveTo>
                <a:lnTo>
                  <a:pt x="2378964" y="1014983"/>
                </a:lnTo>
                <a:lnTo>
                  <a:pt x="2378964" y="0"/>
                </a:lnTo>
                <a:lnTo>
                  <a:pt x="0" y="0"/>
                </a:lnTo>
                <a:lnTo>
                  <a:pt x="0" y="1014983"/>
                </a:lnTo>
                <a:close/>
              </a:path>
            </a:pathLst>
          </a:custGeom>
          <a:ln w="9525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10">
            <a:extLst>
              <a:ext uri="{FF2B5EF4-FFF2-40B4-BE49-F238E27FC236}">
                <a16:creationId xmlns:a16="http://schemas.microsoft.com/office/drawing/2014/main" id="{B604DB74-7964-3E10-663D-CF785F7E533C}"/>
              </a:ext>
            </a:extLst>
          </p:cNvPr>
          <p:cNvSpPr txBox="1"/>
          <p:nvPr/>
        </p:nvSpPr>
        <p:spPr>
          <a:xfrm>
            <a:off x="199613" y="5146682"/>
            <a:ext cx="236982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565" marR="188595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El</a:t>
            </a:r>
            <a:r>
              <a:rPr sz="1200" spc="-75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>
                <a:solidFill>
                  <a:srgbClr val="155F82"/>
                </a:solidFill>
                <a:latin typeface="Trebuchet MS"/>
                <a:cs typeface="Trebuchet MS"/>
              </a:rPr>
              <a:t>macro</a:t>
            </a:r>
            <a:r>
              <a:rPr lang="es-ES" sz="1200" spc="-1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sz="1200" spc="-10" dirty="0" err="1">
                <a:solidFill>
                  <a:srgbClr val="155F82"/>
                </a:solidFill>
                <a:latin typeface="Trebuchet MS"/>
                <a:cs typeface="Trebuchet MS"/>
              </a:rPr>
              <a:t>proceso</a:t>
            </a:r>
            <a:r>
              <a:rPr sz="1200" spc="-40" dirty="0">
                <a:solidFill>
                  <a:srgbClr val="155F82"/>
                </a:solidFill>
                <a:latin typeface="Trebuchet MS"/>
                <a:cs typeface="Trebuchet MS"/>
              </a:rPr>
              <a:t> </a:t>
            </a:r>
            <a:r>
              <a:rPr lang="es-ES" sz="1200" spc="-40" dirty="0">
                <a:solidFill>
                  <a:srgbClr val="155F82"/>
                </a:solidFill>
                <a:latin typeface="Trebuchet MS"/>
                <a:cs typeface="Trebuchet MS"/>
              </a:rPr>
              <a:t>de apoyo presento el 70% de las alertas registradas de todos los procesos de gestión. 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207" name="object 136">
            <a:extLst>
              <a:ext uri="{FF2B5EF4-FFF2-40B4-BE49-F238E27FC236}">
                <a16:creationId xmlns:a16="http://schemas.microsoft.com/office/drawing/2014/main" id="{C3D6BF4D-2A50-58E7-A1E5-CFE95FB00AEB}"/>
              </a:ext>
            </a:extLst>
          </p:cNvPr>
          <p:cNvGrpSpPr/>
          <p:nvPr/>
        </p:nvGrpSpPr>
        <p:grpSpPr>
          <a:xfrm>
            <a:off x="3230288" y="2784912"/>
            <a:ext cx="288290" cy="276225"/>
            <a:chOff x="7643621" y="3470909"/>
            <a:chExt cx="288290" cy="276225"/>
          </a:xfrm>
        </p:grpSpPr>
        <p:sp>
          <p:nvSpPr>
            <p:cNvPr id="211" name="object 137">
              <a:extLst>
                <a:ext uri="{FF2B5EF4-FFF2-40B4-BE49-F238E27FC236}">
                  <a16:creationId xmlns:a16="http://schemas.microsoft.com/office/drawing/2014/main" id="{19903404-94B4-E8E6-90F6-D2F21F786DCD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12" name="object 138">
              <a:extLst>
                <a:ext uri="{FF2B5EF4-FFF2-40B4-BE49-F238E27FC236}">
                  <a16:creationId xmlns:a16="http://schemas.microsoft.com/office/drawing/2014/main" id="{9EFD9239-6AD7-4339-9B2C-2B9BD89D224C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3" name="object 141">
            <a:extLst>
              <a:ext uri="{FF2B5EF4-FFF2-40B4-BE49-F238E27FC236}">
                <a16:creationId xmlns:a16="http://schemas.microsoft.com/office/drawing/2014/main" id="{F8C548B7-2699-DF5C-677A-EC61DBE52BD0}"/>
              </a:ext>
            </a:extLst>
          </p:cNvPr>
          <p:cNvGrpSpPr/>
          <p:nvPr/>
        </p:nvGrpSpPr>
        <p:grpSpPr>
          <a:xfrm>
            <a:off x="3958951" y="2777518"/>
            <a:ext cx="307340" cy="286322"/>
            <a:chOff x="8589644" y="3473577"/>
            <a:chExt cx="307340" cy="296545"/>
          </a:xfrm>
        </p:grpSpPr>
        <p:sp>
          <p:nvSpPr>
            <p:cNvPr id="214" name="object 142">
              <a:extLst>
                <a:ext uri="{FF2B5EF4-FFF2-40B4-BE49-F238E27FC236}">
                  <a16:creationId xmlns:a16="http://schemas.microsoft.com/office/drawing/2014/main" id="{EB46EA98-7AB9-D762-F12A-DF05A5FB5095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15" name="object 143">
              <a:extLst>
                <a:ext uri="{FF2B5EF4-FFF2-40B4-BE49-F238E27FC236}">
                  <a16:creationId xmlns:a16="http://schemas.microsoft.com/office/drawing/2014/main" id="{EDD07C87-70B9-7F13-E91E-4BDADC0CF9A5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6" name="object 136">
            <a:extLst>
              <a:ext uri="{FF2B5EF4-FFF2-40B4-BE49-F238E27FC236}">
                <a16:creationId xmlns:a16="http://schemas.microsoft.com/office/drawing/2014/main" id="{1726BDD3-A777-FC1C-3ED3-65174E126258}"/>
              </a:ext>
            </a:extLst>
          </p:cNvPr>
          <p:cNvGrpSpPr/>
          <p:nvPr/>
        </p:nvGrpSpPr>
        <p:grpSpPr>
          <a:xfrm>
            <a:off x="3604631" y="2790863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217" name="object 137">
              <a:extLst>
                <a:ext uri="{FF2B5EF4-FFF2-40B4-BE49-F238E27FC236}">
                  <a16:creationId xmlns:a16="http://schemas.microsoft.com/office/drawing/2014/main" id="{12E1CF3D-5CB7-A710-CD68-3268CF98D549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8" name="object 138">
              <a:extLst>
                <a:ext uri="{FF2B5EF4-FFF2-40B4-BE49-F238E27FC236}">
                  <a16:creationId xmlns:a16="http://schemas.microsoft.com/office/drawing/2014/main" id="{C93AB8BF-5434-55FC-04D6-59279A17DFF6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4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9" name="object 136">
            <a:extLst>
              <a:ext uri="{FF2B5EF4-FFF2-40B4-BE49-F238E27FC236}">
                <a16:creationId xmlns:a16="http://schemas.microsoft.com/office/drawing/2014/main" id="{035474C8-E173-8731-47A3-DBC9CAE1E692}"/>
              </a:ext>
            </a:extLst>
          </p:cNvPr>
          <p:cNvGrpSpPr/>
          <p:nvPr/>
        </p:nvGrpSpPr>
        <p:grpSpPr>
          <a:xfrm>
            <a:off x="4333303" y="2782566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220" name="object 137">
              <a:extLst>
                <a:ext uri="{FF2B5EF4-FFF2-40B4-BE49-F238E27FC236}">
                  <a16:creationId xmlns:a16="http://schemas.microsoft.com/office/drawing/2014/main" id="{2D4FF658-2505-B32C-EFC0-D3A28D025F6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138">
              <a:extLst>
                <a:ext uri="{FF2B5EF4-FFF2-40B4-BE49-F238E27FC236}">
                  <a16:creationId xmlns:a16="http://schemas.microsoft.com/office/drawing/2014/main" id="{6B43C247-5102-146B-A4A3-4647463682F4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5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22" name="object 136">
            <a:extLst>
              <a:ext uri="{FF2B5EF4-FFF2-40B4-BE49-F238E27FC236}">
                <a16:creationId xmlns:a16="http://schemas.microsoft.com/office/drawing/2014/main" id="{E1BFD67F-C9A8-DD87-4967-90840F763618}"/>
              </a:ext>
            </a:extLst>
          </p:cNvPr>
          <p:cNvGrpSpPr/>
          <p:nvPr/>
        </p:nvGrpSpPr>
        <p:grpSpPr>
          <a:xfrm>
            <a:off x="3240710" y="3864873"/>
            <a:ext cx="288290" cy="276225"/>
            <a:chOff x="7643621" y="3470909"/>
            <a:chExt cx="288290" cy="276225"/>
          </a:xfrm>
        </p:grpSpPr>
        <p:sp>
          <p:nvSpPr>
            <p:cNvPr id="223" name="object 137">
              <a:extLst>
                <a:ext uri="{FF2B5EF4-FFF2-40B4-BE49-F238E27FC236}">
                  <a16:creationId xmlns:a16="http://schemas.microsoft.com/office/drawing/2014/main" id="{7DFFF76D-9CE6-E854-52A6-32665BE1A309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24" name="object 138">
              <a:extLst>
                <a:ext uri="{FF2B5EF4-FFF2-40B4-BE49-F238E27FC236}">
                  <a16:creationId xmlns:a16="http://schemas.microsoft.com/office/drawing/2014/main" id="{45F9383C-8EB4-FFD3-A2E2-41833AC928C3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5" name="object 141">
            <a:extLst>
              <a:ext uri="{FF2B5EF4-FFF2-40B4-BE49-F238E27FC236}">
                <a16:creationId xmlns:a16="http://schemas.microsoft.com/office/drawing/2014/main" id="{A663DCD7-F694-8DC8-6078-3DE1740DB408}"/>
              </a:ext>
            </a:extLst>
          </p:cNvPr>
          <p:cNvGrpSpPr/>
          <p:nvPr/>
        </p:nvGrpSpPr>
        <p:grpSpPr>
          <a:xfrm>
            <a:off x="3969373" y="3857479"/>
            <a:ext cx="307340" cy="286322"/>
            <a:chOff x="8589644" y="3473577"/>
            <a:chExt cx="307340" cy="296545"/>
          </a:xfrm>
        </p:grpSpPr>
        <p:sp>
          <p:nvSpPr>
            <p:cNvPr id="226" name="object 142">
              <a:extLst>
                <a:ext uri="{FF2B5EF4-FFF2-40B4-BE49-F238E27FC236}">
                  <a16:creationId xmlns:a16="http://schemas.microsoft.com/office/drawing/2014/main" id="{5F7D361F-E2A6-C226-1FEA-93588C4F6FE3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2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27" name="object 143">
              <a:extLst>
                <a:ext uri="{FF2B5EF4-FFF2-40B4-BE49-F238E27FC236}">
                  <a16:creationId xmlns:a16="http://schemas.microsoft.com/office/drawing/2014/main" id="{E5068383-7FA0-04A9-9C62-0163195A6746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8" name="object 136">
            <a:extLst>
              <a:ext uri="{FF2B5EF4-FFF2-40B4-BE49-F238E27FC236}">
                <a16:creationId xmlns:a16="http://schemas.microsoft.com/office/drawing/2014/main" id="{D8A380D7-82C9-13A3-837C-F6EF24E5B114}"/>
              </a:ext>
            </a:extLst>
          </p:cNvPr>
          <p:cNvGrpSpPr/>
          <p:nvPr/>
        </p:nvGrpSpPr>
        <p:grpSpPr>
          <a:xfrm>
            <a:off x="3615053" y="3870824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229" name="object 137">
              <a:extLst>
                <a:ext uri="{FF2B5EF4-FFF2-40B4-BE49-F238E27FC236}">
                  <a16:creationId xmlns:a16="http://schemas.microsoft.com/office/drawing/2014/main" id="{3FD2E0EE-FB57-7FE4-763F-D44F92504D3E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138">
              <a:extLst>
                <a:ext uri="{FF2B5EF4-FFF2-40B4-BE49-F238E27FC236}">
                  <a16:creationId xmlns:a16="http://schemas.microsoft.com/office/drawing/2014/main" id="{14F77748-8726-41D9-64E3-3DD528D3E7F1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1" name="object 136">
            <a:extLst>
              <a:ext uri="{FF2B5EF4-FFF2-40B4-BE49-F238E27FC236}">
                <a16:creationId xmlns:a16="http://schemas.microsoft.com/office/drawing/2014/main" id="{9D649348-36A8-A540-7A17-75F122189916}"/>
              </a:ext>
            </a:extLst>
          </p:cNvPr>
          <p:cNvGrpSpPr/>
          <p:nvPr/>
        </p:nvGrpSpPr>
        <p:grpSpPr>
          <a:xfrm>
            <a:off x="4343725" y="3862527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232" name="object 137">
              <a:extLst>
                <a:ext uri="{FF2B5EF4-FFF2-40B4-BE49-F238E27FC236}">
                  <a16:creationId xmlns:a16="http://schemas.microsoft.com/office/drawing/2014/main" id="{F76C983B-F1BE-2508-73F6-691EAD3B7D5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138">
              <a:extLst>
                <a:ext uri="{FF2B5EF4-FFF2-40B4-BE49-F238E27FC236}">
                  <a16:creationId xmlns:a16="http://schemas.microsoft.com/office/drawing/2014/main" id="{76F48D5B-310F-6375-E857-0553FCB41309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2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sp>
        <p:nvSpPr>
          <p:cNvPr id="246" name="object 23">
            <a:extLst>
              <a:ext uri="{FF2B5EF4-FFF2-40B4-BE49-F238E27FC236}">
                <a16:creationId xmlns:a16="http://schemas.microsoft.com/office/drawing/2014/main" id="{FA7586EC-52E5-11DF-DB59-D2F6DE2B9DDE}"/>
              </a:ext>
            </a:extLst>
          </p:cNvPr>
          <p:cNvSpPr txBox="1"/>
          <p:nvPr/>
        </p:nvSpPr>
        <p:spPr>
          <a:xfrm>
            <a:off x="2887090" y="4500625"/>
            <a:ext cx="2214880" cy="213520"/>
          </a:xfrm>
          <a:prstGeom prst="rect">
            <a:avLst/>
          </a:prstGeom>
          <a:solidFill>
            <a:srgbClr val="92D050"/>
          </a:solidFill>
          <a:ln w="19050">
            <a:solidFill>
              <a:srgbClr val="042333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345"/>
              </a:spcBef>
            </a:pPr>
            <a:r>
              <a:rPr lang="es-ES" sz="1100" b="1" spc="-10" dirty="0">
                <a:solidFill>
                  <a:srgbClr val="FFFFFF"/>
                </a:solidFill>
                <a:latin typeface="Trebuchet MS"/>
                <a:cs typeface="Trebuchet MS"/>
              </a:rPr>
              <a:t>       Planeación Estratégica</a:t>
            </a:r>
            <a:endParaRPr sz="1100" dirty="0">
              <a:latin typeface="Trebuchet MS"/>
              <a:cs typeface="Trebuchet MS"/>
            </a:endParaRPr>
          </a:p>
        </p:txBody>
      </p:sp>
      <p:grpSp>
        <p:nvGrpSpPr>
          <p:cNvPr id="247" name="object 136">
            <a:extLst>
              <a:ext uri="{FF2B5EF4-FFF2-40B4-BE49-F238E27FC236}">
                <a16:creationId xmlns:a16="http://schemas.microsoft.com/office/drawing/2014/main" id="{1A8A3B90-3952-C701-F5AF-EF06ACFB0D4E}"/>
              </a:ext>
            </a:extLst>
          </p:cNvPr>
          <p:cNvGrpSpPr/>
          <p:nvPr/>
        </p:nvGrpSpPr>
        <p:grpSpPr>
          <a:xfrm>
            <a:off x="3231185" y="4782768"/>
            <a:ext cx="288290" cy="276225"/>
            <a:chOff x="7643621" y="3470909"/>
            <a:chExt cx="288290" cy="276225"/>
          </a:xfrm>
        </p:grpSpPr>
        <p:sp>
          <p:nvSpPr>
            <p:cNvPr id="248" name="object 137">
              <a:extLst>
                <a:ext uri="{FF2B5EF4-FFF2-40B4-BE49-F238E27FC236}">
                  <a16:creationId xmlns:a16="http://schemas.microsoft.com/office/drawing/2014/main" id="{7DD6092A-531F-81A8-14C4-EEB6943828AE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49" name="object 138">
              <a:extLst>
                <a:ext uri="{FF2B5EF4-FFF2-40B4-BE49-F238E27FC236}">
                  <a16:creationId xmlns:a16="http://schemas.microsoft.com/office/drawing/2014/main" id="{9B78A471-B888-1F3C-B0BC-48A98EF10084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0" name="object 141">
            <a:extLst>
              <a:ext uri="{FF2B5EF4-FFF2-40B4-BE49-F238E27FC236}">
                <a16:creationId xmlns:a16="http://schemas.microsoft.com/office/drawing/2014/main" id="{E56A5891-48A6-C1C0-110F-9252AC64BE42}"/>
              </a:ext>
            </a:extLst>
          </p:cNvPr>
          <p:cNvGrpSpPr/>
          <p:nvPr/>
        </p:nvGrpSpPr>
        <p:grpSpPr>
          <a:xfrm>
            <a:off x="3959848" y="4775374"/>
            <a:ext cx="307340" cy="286322"/>
            <a:chOff x="8589644" y="3473577"/>
            <a:chExt cx="307340" cy="296545"/>
          </a:xfrm>
        </p:grpSpPr>
        <p:sp>
          <p:nvSpPr>
            <p:cNvPr id="251" name="object 142">
              <a:extLst>
                <a:ext uri="{FF2B5EF4-FFF2-40B4-BE49-F238E27FC236}">
                  <a16:creationId xmlns:a16="http://schemas.microsoft.com/office/drawing/2014/main" id="{E3428CDF-1E8C-3D75-D105-22F9D6C0903A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52" name="object 143">
              <a:extLst>
                <a:ext uri="{FF2B5EF4-FFF2-40B4-BE49-F238E27FC236}">
                  <a16:creationId xmlns:a16="http://schemas.microsoft.com/office/drawing/2014/main" id="{08EFAE77-0B8C-E01B-E98C-57A3FE904C47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3" name="object 136">
            <a:extLst>
              <a:ext uri="{FF2B5EF4-FFF2-40B4-BE49-F238E27FC236}">
                <a16:creationId xmlns:a16="http://schemas.microsoft.com/office/drawing/2014/main" id="{CFDBB724-005B-1650-3F06-ECFDC703C038}"/>
              </a:ext>
            </a:extLst>
          </p:cNvPr>
          <p:cNvGrpSpPr/>
          <p:nvPr/>
        </p:nvGrpSpPr>
        <p:grpSpPr>
          <a:xfrm>
            <a:off x="3605528" y="4788719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254" name="object 137">
              <a:extLst>
                <a:ext uri="{FF2B5EF4-FFF2-40B4-BE49-F238E27FC236}">
                  <a16:creationId xmlns:a16="http://schemas.microsoft.com/office/drawing/2014/main" id="{7E40B070-B8F9-DC37-DAC3-42E45BFC3C4F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138">
              <a:extLst>
                <a:ext uri="{FF2B5EF4-FFF2-40B4-BE49-F238E27FC236}">
                  <a16:creationId xmlns:a16="http://schemas.microsoft.com/office/drawing/2014/main" id="{381B210B-0425-2FA6-40CC-4C0472293D0B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6" name="object 136">
            <a:extLst>
              <a:ext uri="{FF2B5EF4-FFF2-40B4-BE49-F238E27FC236}">
                <a16:creationId xmlns:a16="http://schemas.microsoft.com/office/drawing/2014/main" id="{1592DEFF-E260-F72D-6397-4B2C0CBA2663}"/>
              </a:ext>
            </a:extLst>
          </p:cNvPr>
          <p:cNvGrpSpPr/>
          <p:nvPr/>
        </p:nvGrpSpPr>
        <p:grpSpPr>
          <a:xfrm>
            <a:off x="4334200" y="4780422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257" name="object 137">
              <a:extLst>
                <a:ext uri="{FF2B5EF4-FFF2-40B4-BE49-F238E27FC236}">
                  <a16:creationId xmlns:a16="http://schemas.microsoft.com/office/drawing/2014/main" id="{6D653819-78C8-45A0-4E6D-7323069EFC62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138">
              <a:extLst>
                <a:ext uri="{FF2B5EF4-FFF2-40B4-BE49-F238E27FC236}">
                  <a16:creationId xmlns:a16="http://schemas.microsoft.com/office/drawing/2014/main" id="{714B1373-B85A-5DC5-EE90-0DE85C7FB863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0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59" name="object 136">
            <a:extLst>
              <a:ext uri="{FF2B5EF4-FFF2-40B4-BE49-F238E27FC236}">
                <a16:creationId xmlns:a16="http://schemas.microsoft.com/office/drawing/2014/main" id="{271B28ED-EBA8-637B-CD6A-4C1C1D509526}"/>
              </a:ext>
            </a:extLst>
          </p:cNvPr>
          <p:cNvGrpSpPr/>
          <p:nvPr/>
        </p:nvGrpSpPr>
        <p:grpSpPr>
          <a:xfrm>
            <a:off x="6174349" y="2903056"/>
            <a:ext cx="288290" cy="276225"/>
            <a:chOff x="7643621" y="3470909"/>
            <a:chExt cx="288290" cy="276225"/>
          </a:xfrm>
        </p:grpSpPr>
        <p:sp>
          <p:nvSpPr>
            <p:cNvPr id="260" name="object 137">
              <a:extLst>
                <a:ext uri="{FF2B5EF4-FFF2-40B4-BE49-F238E27FC236}">
                  <a16:creationId xmlns:a16="http://schemas.microsoft.com/office/drawing/2014/main" id="{093E16FF-EF64-4B8B-7E16-A7D5318CA0FB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61" name="object 138">
              <a:extLst>
                <a:ext uri="{FF2B5EF4-FFF2-40B4-BE49-F238E27FC236}">
                  <a16:creationId xmlns:a16="http://schemas.microsoft.com/office/drawing/2014/main" id="{FD1CF7C7-7626-B240-0878-988179ACDBC3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2" name="object 141">
            <a:extLst>
              <a:ext uri="{FF2B5EF4-FFF2-40B4-BE49-F238E27FC236}">
                <a16:creationId xmlns:a16="http://schemas.microsoft.com/office/drawing/2014/main" id="{BD9724F3-EBB8-6284-847A-94C0DD9F278A}"/>
              </a:ext>
            </a:extLst>
          </p:cNvPr>
          <p:cNvGrpSpPr/>
          <p:nvPr/>
        </p:nvGrpSpPr>
        <p:grpSpPr>
          <a:xfrm>
            <a:off x="6903012" y="2895662"/>
            <a:ext cx="307340" cy="286322"/>
            <a:chOff x="8589644" y="3473577"/>
            <a:chExt cx="307340" cy="296545"/>
          </a:xfrm>
        </p:grpSpPr>
        <p:sp>
          <p:nvSpPr>
            <p:cNvPr id="263" name="object 142">
              <a:extLst>
                <a:ext uri="{FF2B5EF4-FFF2-40B4-BE49-F238E27FC236}">
                  <a16:creationId xmlns:a16="http://schemas.microsoft.com/office/drawing/2014/main" id="{0BFB7227-C15A-4231-BEFF-F4C590752936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64" name="object 143">
              <a:extLst>
                <a:ext uri="{FF2B5EF4-FFF2-40B4-BE49-F238E27FC236}">
                  <a16:creationId xmlns:a16="http://schemas.microsoft.com/office/drawing/2014/main" id="{7ABCD787-EC4B-9271-F68C-214F37CD1A37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5" name="object 136">
            <a:extLst>
              <a:ext uri="{FF2B5EF4-FFF2-40B4-BE49-F238E27FC236}">
                <a16:creationId xmlns:a16="http://schemas.microsoft.com/office/drawing/2014/main" id="{13E5A05E-1CBE-54CC-5F1D-D14DD1F6AE0D}"/>
              </a:ext>
            </a:extLst>
          </p:cNvPr>
          <p:cNvGrpSpPr/>
          <p:nvPr/>
        </p:nvGrpSpPr>
        <p:grpSpPr>
          <a:xfrm>
            <a:off x="6548692" y="2909007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266" name="object 137">
              <a:extLst>
                <a:ext uri="{FF2B5EF4-FFF2-40B4-BE49-F238E27FC236}">
                  <a16:creationId xmlns:a16="http://schemas.microsoft.com/office/drawing/2014/main" id="{64D64518-805C-621F-CA5B-0ED6282EFAEA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138">
              <a:extLst>
                <a:ext uri="{FF2B5EF4-FFF2-40B4-BE49-F238E27FC236}">
                  <a16:creationId xmlns:a16="http://schemas.microsoft.com/office/drawing/2014/main" id="{5FD8A968-F3C4-5DD5-D557-EDD7B9682CF4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8" name="object 136">
            <a:extLst>
              <a:ext uri="{FF2B5EF4-FFF2-40B4-BE49-F238E27FC236}">
                <a16:creationId xmlns:a16="http://schemas.microsoft.com/office/drawing/2014/main" id="{C5AF294A-E86C-9915-90B4-35B81B31A347}"/>
              </a:ext>
            </a:extLst>
          </p:cNvPr>
          <p:cNvGrpSpPr/>
          <p:nvPr/>
        </p:nvGrpSpPr>
        <p:grpSpPr>
          <a:xfrm>
            <a:off x="7277364" y="2900710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269" name="object 137">
              <a:extLst>
                <a:ext uri="{FF2B5EF4-FFF2-40B4-BE49-F238E27FC236}">
                  <a16:creationId xmlns:a16="http://schemas.microsoft.com/office/drawing/2014/main" id="{D246F091-E3CE-A7B0-8DA6-7FEF99B0566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138">
              <a:extLst>
                <a:ext uri="{FF2B5EF4-FFF2-40B4-BE49-F238E27FC236}">
                  <a16:creationId xmlns:a16="http://schemas.microsoft.com/office/drawing/2014/main" id="{14B8E482-33E2-6836-0142-DF88293991EB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71" name="object 136">
            <a:extLst>
              <a:ext uri="{FF2B5EF4-FFF2-40B4-BE49-F238E27FC236}">
                <a16:creationId xmlns:a16="http://schemas.microsoft.com/office/drawing/2014/main" id="{DADE5ABE-1E17-6819-BB7A-D0DE4086EE81}"/>
              </a:ext>
            </a:extLst>
          </p:cNvPr>
          <p:cNvGrpSpPr/>
          <p:nvPr/>
        </p:nvGrpSpPr>
        <p:grpSpPr>
          <a:xfrm>
            <a:off x="6183360" y="3779282"/>
            <a:ext cx="288290" cy="276225"/>
            <a:chOff x="7643621" y="3470909"/>
            <a:chExt cx="288290" cy="276225"/>
          </a:xfrm>
        </p:grpSpPr>
        <p:sp>
          <p:nvSpPr>
            <p:cNvPr id="272" name="object 137">
              <a:extLst>
                <a:ext uri="{FF2B5EF4-FFF2-40B4-BE49-F238E27FC236}">
                  <a16:creationId xmlns:a16="http://schemas.microsoft.com/office/drawing/2014/main" id="{A9CA0A1C-00D6-3F57-7D30-603D07D47749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73" name="object 138">
              <a:extLst>
                <a:ext uri="{FF2B5EF4-FFF2-40B4-BE49-F238E27FC236}">
                  <a16:creationId xmlns:a16="http://schemas.microsoft.com/office/drawing/2014/main" id="{4C581ACB-4383-7043-2CD0-1AC98DA42DEF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4" name="object 141">
            <a:extLst>
              <a:ext uri="{FF2B5EF4-FFF2-40B4-BE49-F238E27FC236}">
                <a16:creationId xmlns:a16="http://schemas.microsoft.com/office/drawing/2014/main" id="{4BD3B934-EEFE-C8A4-85EC-176CD6B96F23}"/>
              </a:ext>
            </a:extLst>
          </p:cNvPr>
          <p:cNvGrpSpPr/>
          <p:nvPr/>
        </p:nvGrpSpPr>
        <p:grpSpPr>
          <a:xfrm>
            <a:off x="6912023" y="3771888"/>
            <a:ext cx="307340" cy="286322"/>
            <a:chOff x="8589644" y="3473577"/>
            <a:chExt cx="307340" cy="296545"/>
          </a:xfrm>
        </p:grpSpPr>
        <p:sp>
          <p:nvSpPr>
            <p:cNvPr id="275" name="object 142">
              <a:extLst>
                <a:ext uri="{FF2B5EF4-FFF2-40B4-BE49-F238E27FC236}">
                  <a16:creationId xmlns:a16="http://schemas.microsoft.com/office/drawing/2014/main" id="{1647EC37-5B7E-D0D1-DDBA-AD2B9151CE3B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3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276" name="object 143">
              <a:extLst>
                <a:ext uri="{FF2B5EF4-FFF2-40B4-BE49-F238E27FC236}">
                  <a16:creationId xmlns:a16="http://schemas.microsoft.com/office/drawing/2014/main" id="{39155F5D-81EA-4500-B969-8C52D655F4D4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7" name="object 136">
            <a:extLst>
              <a:ext uri="{FF2B5EF4-FFF2-40B4-BE49-F238E27FC236}">
                <a16:creationId xmlns:a16="http://schemas.microsoft.com/office/drawing/2014/main" id="{781B2728-2A78-65BE-5513-99F43799723B}"/>
              </a:ext>
            </a:extLst>
          </p:cNvPr>
          <p:cNvGrpSpPr/>
          <p:nvPr/>
        </p:nvGrpSpPr>
        <p:grpSpPr>
          <a:xfrm>
            <a:off x="6557703" y="3785233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278" name="object 137">
              <a:extLst>
                <a:ext uri="{FF2B5EF4-FFF2-40B4-BE49-F238E27FC236}">
                  <a16:creationId xmlns:a16="http://schemas.microsoft.com/office/drawing/2014/main" id="{422F108E-4E0A-4961-6136-43D97915D9D1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138">
              <a:extLst>
                <a:ext uri="{FF2B5EF4-FFF2-40B4-BE49-F238E27FC236}">
                  <a16:creationId xmlns:a16="http://schemas.microsoft.com/office/drawing/2014/main" id="{2A87F04C-2F28-F6C9-6A89-B68528F6E8AB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0" name="object 136">
            <a:extLst>
              <a:ext uri="{FF2B5EF4-FFF2-40B4-BE49-F238E27FC236}">
                <a16:creationId xmlns:a16="http://schemas.microsoft.com/office/drawing/2014/main" id="{016399D8-DAAA-F8F3-FCEB-71FA121DED79}"/>
              </a:ext>
            </a:extLst>
          </p:cNvPr>
          <p:cNvGrpSpPr/>
          <p:nvPr/>
        </p:nvGrpSpPr>
        <p:grpSpPr>
          <a:xfrm>
            <a:off x="7286375" y="3776936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281" name="object 137">
              <a:extLst>
                <a:ext uri="{FF2B5EF4-FFF2-40B4-BE49-F238E27FC236}">
                  <a16:creationId xmlns:a16="http://schemas.microsoft.com/office/drawing/2014/main" id="{C7CE9128-8168-5227-AA90-EA0405FC7D2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138">
              <a:extLst>
                <a:ext uri="{FF2B5EF4-FFF2-40B4-BE49-F238E27FC236}">
                  <a16:creationId xmlns:a16="http://schemas.microsoft.com/office/drawing/2014/main" id="{9890CC85-015C-DBB6-320D-2D582EE69E08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3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295" name="object 136">
            <a:extLst>
              <a:ext uri="{FF2B5EF4-FFF2-40B4-BE49-F238E27FC236}">
                <a16:creationId xmlns:a16="http://schemas.microsoft.com/office/drawing/2014/main" id="{79665658-CBD7-9BC3-A1A6-F5E4D8A0669B}"/>
              </a:ext>
            </a:extLst>
          </p:cNvPr>
          <p:cNvGrpSpPr/>
          <p:nvPr/>
        </p:nvGrpSpPr>
        <p:grpSpPr>
          <a:xfrm>
            <a:off x="6183360" y="4780422"/>
            <a:ext cx="288290" cy="276225"/>
            <a:chOff x="7643621" y="3470909"/>
            <a:chExt cx="288290" cy="276225"/>
          </a:xfrm>
        </p:grpSpPr>
        <p:sp>
          <p:nvSpPr>
            <p:cNvPr id="296" name="object 137">
              <a:extLst>
                <a:ext uri="{FF2B5EF4-FFF2-40B4-BE49-F238E27FC236}">
                  <a16:creationId xmlns:a16="http://schemas.microsoft.com/office/drawing/2014/main" id="{E251C387-ECF7-9C69-E0DC-B1AFACFB8427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297" name="object 138">
              <a:extLst>
                <a:ext uri="{FF2B5EF4-FFF2-40B4-BE49-F238E27FC236}">
                  <a16:creationId xmlns:a16="http://schemas.microsoft.com/office/drawing/2014/main" id="{7F199C67-BA38-BD46-CE6A-5A359A9D3D15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8" name="object 141">
            <a:extLst>
              <a:ext uri="{FF2B5EF4-FFF2-40B4-BE49-F238E27FC236}">
                <a16:creationId xmlns:a16="http://schemas.microsoft.com/office/drawing/2014/main" id="{554D1F6D-405F-A91E-BB1B-B1C7168C823E}"/>
              </a:ext>
            </a:extLst>
          </p:cNvPr>
          <p:cNvGrpSpPr/>
          <p:nvPr/>
        </p:nvGrpSpPr>
        <p:grpSpPr>
          <a:xfrm>
            <a:off x="6912023" y="4773028"/>
            <a:ext cx="307340" cy="286322"/>
            <a:chOff x="8589644" y="3473577"/>
            <a:chExt cx="307340" cy="296545"/>
          </a:xfrm>
        </p:grpSpPr>
        <p:sp>
          <p:nvSpPr>
            <p:cNvPr id="299" name="object 142">
              <a:extLst>
                <a:ext uri="{FF2B5EF4-FFF2-40B4-BE49-F238E27FC236}">
                  <a16:creationId xmlns:a16="http://schemas.microsoft.com/office/drawing/2014/main" id="{A37B5875-A10E-3747-ADA0-41A16AC757A6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00" name="object 143">
              <a:extLst>
                <a:ext uri="{FF2B5EF4-FFF2-40B4-BE49-F238E27FC236}">
                  <a16:creationId xmlns:a16="http://schemas.microsoft.com/office/drawing/2014/main" id="{85AE4F74-1E64-F4DE-0AE9-50F7DC9EA264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1" name="object 136">
            <a:extLst>
              <a:ext uri="{FF2B5EF4-FFF2-40B4-BE49-F238E27FC236}">
                <a16:creationId xmlns:a16="http://schemas.microsoft.com/office/drawing/2014/main" id="{81B5571A-286A-B9C3-DFA4-E6E058212239}"/>
              </a:ext>
            </a:extLst>
          </p:cNvPr>
          <p:cNvGrpSpPr/>
          <p:nvPr/>
        </p:nvGrpSpPr>
        <p:grpSpPr>
          <a:xfrm>
            <a:off x="6557703" y="4786373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302" name="object 137">
              <a:extLst>
                <a:ext uri="{FF2B5EF4-FFF2-40B4-BE49-F238E27FC236}">
                  <a16:creationId xmlns:a16="http://schemas.microsoft.com/office/drawing/2014/main" id="{43B866C2-1B77-3FA9-E653-9AFEFF6328AF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3" name="object 138">
              <a:extLst>
                <a:ext uri="{FF2B5EF4-FFF2-40B4-BE49-F238E27FC236}">
                  <a16:creationId xmlns:a16="http://schemas.microsoft.com/office/drawing/2014/main" id="{2560F455-30C1-F883-64C7-B19E24A49D34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4" name="object 136">
            <a:extLst>
              <a:ext uri="{FF2B5EF4-FFF2-40B4-BE49-F238E27FC236}">
                <a16:creationId xmlns:a16="http://schemas.microsoft.com/office/drawing/2014/main" id="{498E9741-3A97-F1F8-0CF3-11DBB2A44A9B}"/>
              </a:ext>
            </a:extLst>
          </p:cNvPr>
          <p:cNvGrpSpPr/>
          <p:nvPr/>
        </p:nvGrpSpPr>
        <p:grpSpPr>
          <a:xfrm>
            <a:off x="7286375" y="4778076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05" name="object 137">
              <a:extLst>
                <a:ext uri="{FF2B5EF4-FFF2-40B4-BE49-F238E27FC236}">
                  <a16:creationId xmlns:a16="http://schemas.microsoft.com/office/drawing/2014/main" id="{785A6DBA-2D57-3720-C5F3-0AAFADA06651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6" name="object 138">
              <a:extLst>
                <a:ext uri="{FF2B5EF4-FFF2-40B4-BE49-F238E27FC236}">
                  <a16:creationId xmlns:a16="http://schemas.microsoft.com/office/drawing/2014/main" id="{1145B6F4-6C8D-BBEB-2078-369A7BF6E84F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2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grpSp>
        <p:nvGrpSpPr>
          <p:cNvPr id="319" name="object 136">
            <a:extLst>
              <a:ext uri="{FF2B5EF4-FFF2-40B4-BE49-F238E27FC236}">
                <a16:creationId xmlns:a16="http://schemas.microsoft.com/office/drawing/2014/main" id="{5728E02C-86E5-33B0-2B59-7736F12B1B9D}"/>
              </a:ext>
            </a:extLst>
          </p:cNvPr>
          <p:cNvGrpSpPr/>
          <p:nvPr/>
        </p:nvGrpSpPr>
        <p:grpSpPr>
          <a:xfrm>
            <a:off x="6174547" y="5761609"/>
            <a:ext cx="288290" cy="276225"/>
            <a:chOff x="7643621" y="3470909"/>
            <a:chExt cx="288290" cy="276225"/>
          </a:xfrm>
        </p:grpSpPr>
        <p:sp>
          <p:nvSpPr>
            <p:cNvPr id="320" name="object 137">
              <a:extLst>
                <a:ext uri="{FF2B5EF4-FFF2-40B4-BE49-F238E27FC236}">
                  <a16:creationId xmlns:a16="http://schemas.microsoft.com/office/drawing/2014/main" id="{710B9405-0323-289D-239B-63963B144A72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0</a:t>
              </a:r>
              <a:endParaRPr dirty="0">
                <a:solidFill>
                  <a:schemeClr val="bg1"/>
                </a:solidFill>
              </a:endParaRPr>
            </a:p>
          </p:txBody>
        </p:sp>
        <p:sp>
          <p:nvSpPr>
            <p:cNvPr id="321" name="object 138">
              <a:extLst>
                <a:ext uri="{FF2B5EF4-FFF2-40B4-BE49-F238E27FC236}">
                  <a16:creationId xmlns:a16="http://schemas.microsoft.com/office/drawing/2014/main" id="{6EE824B6-CA3B-B64A-BF1F-1F7CA91F2F76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2" name="object 141">
            <a:extLst>
              <a:ext uri="{FF2B5EF4-FFF2-40B4-BE49-F238E27FC236}">
                <a16:creationId xmlns:a16="http://schemas.microsoft.com/office/drawing/2014/main" id="{228BA4A3-4395-9EF8-F870-6B4A86AFD6E8}"/>
              </a:ext>
            </a:extLst>
          </p:cNvPr>
          <p:cNvGrpSpPr/>
          <p:nvPr/>
        </p:nvGrpSpPr>
        <p:grpSpPr>
          <a:xfrm>
            <a:off x="6903210" y="5754215"/>
            <a:ext cx="307340" cy="286322"/>
            <a:chOff x="8589644" y="3473577"/>
            <a:chExt cx="307340" cy="296545"/>
          </a:xfrm>
        </p:grpSpPr>
        <p:sp>
          <p:nvSpPr>
            <p:cNvPr id="323" name="object 142">
              <a:extLst>
                <a:ext uri="{FF2B5EF4-FFF2-40B4-BE49-F238E27FC236}">
                  <a16:creationId xmlns:a16="http://schemas.microsoft.com/office/drawing/2014/main" id="{AF776332-A068-B4D9-68A5-C8F7596592F0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288035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288035" y="277368"/>
                  </a:lnTo>
                  <a:lnTo>
                    <a:pt x="28803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1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  <p:sp>
          <p:nvSpPr>
            <p:cNvPr id="324" name="object 143">
              <a:extLst>
                <a:ext uri="{FF2B5EF4-FFF2-40B4-BE49-F238E27FC236}">
                  <a16:creationId xmlns:a16="http://schemas.microsoft.com/office/drawing/2014/main" id="{AE1163FC-24C1-160A-9A4C-7DA2E4266A9B}"/>
                </a:ext>
              </a:extLst>
            </p:cNvPr>
            <p:cNvSpPr/>
            <p:nvPr/>
          </p:nvSpPr>
          <p:spPr>
            <a:xfrm>
              <a:off x="8599169" y="3483102"/>
              <a:ext cx="288290" cy="277495"/>
            </a:xfrm>
            <a:custGeom>
              <a:avLst/>
              <a:gdLst/>
              <a:ahLst/>
              <a:cxnLst/>
              <a:rect l="l" t="t" r="r" b="b"/>
              <a:pathLst>
                <a:path w="288290" h="277495">
                  <a:moveTo>
                    <a:pt x="0" y="277368"/>
                  </a:moveTo>
                  <a:lnTo>
                    <a:pt x="288035" y="277368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7368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25" name="object 136">
            <a:extLst>
              <a:ext uri="{FF2B5EF4-FFF2-40B4-BE49-F238E27FC236}">
                <a16:creationId xmlns:a16="http://schemas.microsoft.com/office/drawing/2014/main" id="{8ED466A7-FF47-EE2F-B4E9-579278F9A71C}"/>
              </a:ext>
            </a:extLst>
          </p:cNvPr>
          <p:cNvGrpSpPr/>
          <p:nvPr/>
        </p:nvGrpSpPr>
        <p:grpSpPr>
          <a:xfrm>
            <a:off x="6548890" y="5767560"/>
            <a:ext cx="288290" cy="267929"/>
            <a:chOff x="7643621" y="3470909"/>
            <a:chExt cx="288290" cy="276226"/>
          </a:xfrm>
          <a:solidFill>
            <a:srgbClr val="92D050"/>
          </a:solidFill>
        </p:grpSpPr>
        <p:sp>
          <p:nvSpPr>
            <p:cNvPr id="326" name="object 137">
              <a:extLst>
                <a:ext uri="{FF2B5EF4-FFF2-40B4-BE49-F238E27FC236}">
                  <a16:creationId xmlns:a16="http://schemas.microsoft.com/office/drawing/2014/main" id="{D8668B1C-0254-8258-5473-B191F77F264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7" name="object 138">
              <a:extLst>
                <a:ext uri="{FF2B5EF4-FFF2-40B4-BE49-F238E27FC236}">
                  <a16:creationId xmlns:a16="http://schemas.microsoft.com/office/drawing/2014/main" id="{C6D5A06E-AA26-C131-0234-065C8AB162D6}"/>
                </a:ext>
              </a:extLst>
            </p:cNvPr>
            <p:cNvSpPr/>
            <p:nvPr/>
          </p:nvSpPr>
          <p:spPr>
            <a:xfrm>
              <a:off x="7643621" y="3470909"/>
              <a:ext cx="288290" cy="276226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r>
                <a:rPr lang="es-ES" dirty="0">
                  <a:solidFill>
                    <a:schemeClr val="bg1"/>
                  </a:solidFill>
                </a:rPr>
                <a:t> 1</a:t>
              </a:r>
              <a:endParaRPr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8" name="object 136">
            <a:extLst>
              <a:ext uri="{FF2B5EF4-FFF2-40B4-BE49-F238E27FC236}">
                <a16:creationId xmlns:a16="http://schemas.microsoft.com/office/drawing/2014/main" id="{C0C04707-DB4C-5B21-47D2-A882A7851049}"/>
              </a:ext>
            </a:extLst>
          </p:cNvPr>
          <p:cNvGrpSpPr/>
          <p:nvPr/>
        </p:nvGrpSpPr>
        <p:grpSpPr>
          <a:xfrm>
            <a:off x="7277562" y="5759263"/>
            <a:ext cx="288290" cy="281197"/>
            <a:chOff x="7643621" y="3465937"/>
            <a:chExt cx="288290" cy="281197"/>
          </a:xfrm>
          <a:solidFill>
            <a:schemeClr val="accent1">
              <a:lumMod val="75000"/>
            </a:schemeClr>
          </a:solidFill>
        </p:grpSpPr>
        <p:sp>
          <p:nvSpPr>
            <p:cNvPr id="329" name="object 137">
              <a:extLst>
                <a:ext uri="{FF2B5EF4-FFF2-40B4-BE49-F238E27FC236}">
                  <a16:creationId xmlns:a16="http://schemas.microsoft.com/office/drawing/2014/main" id="{2DFCD3CE-4B27-9228-D53A-E1A7A40F8870}"/>
                </a:ext>
              </a:extLst>
            </p:cNvPr>
            <p:cNvSpPr/>
            <p:nvPr/>
          </p:nvSpPr>
          <p:spPr>
            <a:xfrm>
              <a:off x="7643621" y="3470909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288035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288035" y="275844"/>
                  </a:lnTo>
                  <a:lnTo>
                    <a:pt x="28803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0" name="object 138">
              <a:extLst>
                <a:ext uri="{FF2B5EF4-FFF2-40B4-BE49-F238E27FC236}">
                  <a16:creationId xmlns:a16="http://schemas.microsoft.com/office/drawing/2014/main" id="{FA0CE94E-3238-D628-251C-14D2F6EBEF9C}"/>
                </a:ext>
              </a:extLst>
            </p:cNvPr>
            <p:cNvSpPr/>
            <p:nvPr/>
          </p:nvSpPr>
          <p:spPr>
            <a:xfrm>
              <a:off x="7643621" y="3465937"/>
              <a:ext cx="288290" cy="276225"/>
            </a:xfrm>
            <a:custGeom>
              <a:avLst/>
              <a:gdLst/>
              <a:ahLst/>
              <a:cxnLst/>
              <a:rect l="l" t="t" r="r" b="b"/>
              <a:pathLst>
                <a:path w="288290" h="276225">
                  <a:moveTo>
                    <a:pt x="0" y="275844"/>
                  </a:moveTo>
                  <a:lnTo>
                    <a:pt x="288035" y="275844"/>
                  </a:lnTo>
                  <a:lnTo>
                    <a:pt x="288035" y="0"/>
                  </a:lnTo>
                  <a:lnTo>
                    <a:pt x="0" y="0"/>
                  </a:lnTo>
                  <a:lnTo>
                    <a:pt x="0" y="275844"/>
                  </a:lnTo>
                  <a:close/>
                </a:path>
              </a:pathLst>
            </a:custGeom>
            <a:grpFill/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pPr algn="ctr">
                <a:spcBef>
                  <a:spcPts val="5"/>
                </a:spcBef>
              </a:pPr>
              <a:r>
                <a:rPr lang="es-ES" sz="1600" i="1" spc="-50" dirty="0">
                  <a:solidFill>
                    <a:srgbClr val="FFFFFF"/>
                  </a:solidFill>
                  <a:latin typeface="Trebuchet MS"/>
                </a:rPr>
                <a:t>2</a:t>
              </a:r>
              <a:endParaRPr sz="1600" i="1" spc="-50" dirty="0">
                <a:solidFill>
                  <a:srgbClr val="FFFFFF"/>
                </a:solidFill>
                <a:latin typeface="Trebuchet MS"/>
              </a:endParaRPr>
            </a:p>
          </p:txBody>
        </p:sp>
      </p:grpSp>
      <p:sp>
        <p:nvSpPr>
          <p:cNvPr id="333" name="object 3">
            <a:extLst>
              <a:ext uri="{FF2B5EF4-FFF2-40B4-BE49-F238E27FC236}">
                <a16:creationId xmlns:a16="http://schemas.microsoft.com/office/drawing/2014/main" id="{412CFA4E-4936-1AB8-5479-FEDCBFE0D122}"/>
              </a:ext>
            </a:extLst>
          </p:cNvPr>
          <p:cNvSpPr txBox="1"/>
          <p:nvPr/>
        </p:nvSpPr>
        <p:spPr>
          <a:xfrm>
            <a:off x="317093" y="127253"/>
            <a:ext cx="2368550" cy="8750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ts val="1730"/>
              </a:lnSpc>
              <a:spcBef>
                <a:spcPts val="310"/>
              </a:spcBef>
            </a:pPr>
            <a:r>
              <a:rPr sz="1600" b="1" spc="-40" dirty="0">
                <a:latin typeface="Trebuchet MS"/>
                <a:cs typeface="Trebuchet MS"/>
              </a:rPr>
              <a:t>Boletín</a:t>
            </a:r>
            <a:r>
              <a:rPr sz="1600" b="1" spc="-114" dirty="0">
                <a:latin typeface="Trebuchet MS"/>
                <a:cs typeface="Trebuchet MS"/>
              </a:rPr>
              <a:t> </a:t>
            </a:r>
            <a:r>
              <a:rPr sz="1600" b="1" spc="-30" dirty="0">
                <a:latin typeface="Trebuchet MS"/>
                <a:cs typeface="Trebuchet MS"/>
              </a:rPr>
              <a:t>de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Indicadores</a:t>
            </a:r>
            <a:r>
              <a:rPr sz="1600" b="1" spc="-125" dirty="0">
                <a:latin typeface="Trebuchet MS"/>
                <a:cs typeface="Trebuchet MS"/>
              </a:rPr>
              <a:t> </a:t>
            </a:r>
            <a:r>
              <a:rPr sz="1600" b="1" spc="-25" dirty="0">
                <a:latin typeface="Trebuchet MS"/>
                <a:cs typeface="Trebuchet MS"/>
              </a:rPr>
              <a:t>de </a:t>
            </a:r>
            <a:r>
              <a:rPr sz="1600" b="1" spc="-10" dirty="0">
                <a:latin typeface="Trebuchet MS"/>
                <a:cs typeface="Trebuchet MS"/>
              </a:rPr>
              <a:t>Gestión</a:t>
            </a:r>
            <a:endParaRPr sz="1600" dirty="0">
              <a:latin typeface="Trebuchet MS"/>
              <a:cs typeface="Trebuchet MS"/>
            </a:endParaRPr>
          </a:p>
          <a:p>
            <a:pPr algn="ctr">
              <a:lnSpc>
                <a:spcPts val="1420"/>
              </a:lnSpc>
            </a:pPr>
            <a:r>
              <a:rPr sz="1400" spc="-30" dirty="0">
                <a:latin typeface="Trebuchet MS"/>
                <a:cs typeface="Trebuchet MS"/>
              </a:rPr>
              <a:t>I</a:t>
            </a:r>
            <a:r>
              <a:rPr lang="es-CO" sz="1400" spc="-114" dirty="0">
                <a:latin typeface="Trebuchet MS"/>
                <a:cs typeface="Trebuchet MS"/>
              </a:rPr>
              <a:t>I </a:t>
            </a:r>
            <a:r>
              <a:rPr lang="es-CO" sz="1400" spc="-60" dirty="0">
                <a:latin typeface="Trebuchet MS"/>
                <a:cs typeface="Trebuchet MS"/>
              </a:rPr>
              <a:t>semestre</a:t>
            </a:r>
            <a:r>
              <a:rPr sz="1400" spc="-120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  <a:p>
            <a:pPr marL="1270" algn="ctr">
              <a:lnSpc>
                <a:spcPts val="1595"/>
              </a:lnSpc>
            </a:pPr>
            <a:r>
              <a:rPr lang="es-CO" sz="1400" spc="-25" dirty="0">
                <a:latin typeface="Trebuchet MS"/>
                <a:cs typeface="Trebuchet MS"/>
              </a:rPr>
              <a:t>Julio a Diciembre de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2" name="object 197">
            <a:extLst>
              <a:ext uri="{FF2B5EF4-FFF2-40B4-BE49-F238E27FC236}">
                <a16:creationId xmlns:a16="http://schemas.microsoft.com/office/drawing/2014/main" id="{A66C9C8D-8016-0CB7-B83D-CC10594B3CD9}"/>
              </a:ext>
            </a:extLst>
          </p:cNvPr>
          <p:cNvSpPr txBox="1"/>
          <p:nvPr/>
        </p:nvSpPr>
        <p:spPr>
          <a:xfrm>
            <a:off x="11151107" y="5871405"/>
            <a:ext cx="791210" cy="191078"/>
          </a:xfrm>
          <a:prstGeom prst="rect">
            <a:avLst/>
          </a:prstGeom>
          <a:solidFill>
            <a:srgbClr val="6F2F9F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290"/>
              </a:spcBef>
            </a:pPr>
            <a:r>
              <a:rPr lang="es-CO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33,3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3" name="object 197">
            <a:extLst>
              <a:ext uri="{FF2B5EF4-FFF2-40B4-BE49-F238E27FC236}">
                <a16:creationId xmlns:a16="http://schemas.microsoft.com/office/drawing/2014/main" id="{4FC0FFDA-F323-7857-D69F-3836C82E8055}"/>
              </a:ext>
            </a:extLst>
          </p:cNvPr>
          <p:cNvSpPr txBox="1"/>
          <p:nvPr/>
        </p:nvSpPr>
        <p:spPr>
          <a:xfrm>
            <a:off x="11145127" y="6234334"/>
            <a:ext cx="791210" cy="191078"/>
          </a:xfrm>
          <a:prstGeom prst="rect">
            <a:avLst/>
          </a:prstGeom>
          <a:solidFill>
            <a:srgbClr val="6F2F9F"/>
          </a:solidFill>
          <a:ln w="12700">
            <a:solidFill>
              <a:srgbClr val="001F5F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224154">
              <a:lnSpc>
                <a:spcPct val="100000"/>
              </a:lnSpc>
              <a:spcBef>
                <a:spcPts val="290"/>
              </a:spcBef>
            </a:pPr>
            <a:r>
              <a:rPr lang="es-CO"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  50</a:t>
            </a:r>
            <a:r>
              <a:rPr sz="1000" b="1" spc="-20" dirty="0">
                <a:solidFill>
                  <a:srgbClr val="FFFFFF"/>
                </a:solidFill>
                <a:latin typeface="Trebuchet MS"/>
                <a:cs typeface="Trebuchet MS"/>
              </a:rPr>
              <a:t>%</a:t>
            </a:r>
            <a:endParaRPr sz="10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ject 2">
            <a:extLst>
              <a:ext uri="{FF2B5EF4-FFF2-40B4-BE49-F238E27FC236}">
                <a16:creationId xmlns:a16="http://schemas.microsoft.com/office/drawing/2014/main" id="{ED9BB790-523A-15C9-CB79-D968AFC70CB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499" y="0"/>
            <a:ext cx="12191999" cy="6857997"/>
          </a:xfrm>
          <a:prstGeom prst="rect">
            <a:avLst/>
          </a:prstGeom>
        </p:spPr>
      </p:pic>
      <p:grpSp>
        <p:nvGrpSpPr>
          <p:cNvPr id="2" name="object 2"/>
          <p:cNvGrpSpPr/>
          <p:nvPr/>
        </p:nvGrpSpPr>
        <p:grpSpPr>
          <a:xfrm>
            <a:off x="7907083" y="1925161"/>
            <a:ext cx="3314065" cy="4195445"/>
            <a:chOff x="8025765" y="1977008"/>
            <a:chExt cx="3314065" cy="4195445"/>
          </a:xfrm>
        </p:grpSpPr>
        <p:sp>
          <p:nvSpPr>
            <p:cNvPr id="3" name="object 3"/>
            <p:cNvSpPr/>
            <p:nvPr/>
          </p:nvSpPr>
          <p:spPr>
            <a:xfrm>
              <a:off x="8044815" y="1977008"/>
              <a:ext cx="0" cy="4195445"/>
            </a:xfrm>
            <a:custGeom>
              <a:avLst/>
              <a:gdLst/>
              <a:ahLst/>
              <a:cxnLst/>
              <a:rect l="l" t="t" r="r" b="b"/>
              <a:pathLst>
                <a:path h="4195445">
                  <a:moveTo>
                    <a:pt x="0" y="0"/>
                  </a:moveTo>
                  <a:lnTo>
                    <a:pt x="0" y="4195191"/>
                  </a:lnTo>
                </a:path>
              </a:pathLst>
            </a:custGeom>
            <a:ln w="38100">
              <a:solidFill>
                <a:srgbClr val="FF9933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073136" y="4699000"/>
              <a:ext cx="3266440" cy="0"/>
            </a:xfrm>
            <a:custGeom>
              <a:avLst/>
              <a:gdLst/>
              <a:ahLst/>
              <a:cxnLst/>
              <a:rect l="l" t="t" r="r" b="b"/>
              <a:pathLst>
                <a:path w="3266440">
                  <a:moveTo>
                    <a:pt x="0" y="0"/>
                  </a:moveTo>
                  <a:lnTo>
                    <a:pt x="3266440" y="0"/>
                  </a:lnTo>
                </a:path>
              </a:pathLst>
            </a:custGeom>
            <a:ln w="28575">
              <a:solidFill>
                <a:srgbClr val="F79546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392884" y="2436854"/>
              <a:ext cx="169096" cy="16918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38604" y="3118082"/>
              <a:ext cx="169096" cy="169189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95881" y="3845411"/>
              <a:ext cx="169096" cy="169189"/>
            </a:xfrm>
            <a:prstGeom prst="rect">
              <a:avLst/>
            </a:prstGeom>
          </p:spPr>
        </p:pic>
      </p:grpSp>
      <p:sp>
        <p:nvSpPr>
          <p:cNvPr id="8" name="object 8"/>
          <p:cNvSpPr txBox="1"/>
          <p:nvPr/>
        </p:nvSpPr>
        <p:spPr>
          <a:xfrm>
            <a:off x="5757798" y="1946275"/>
            <a:ext cx="1604645" cy="1611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lang="es-ES" sz="4800" spc="-10" dirty="0">
                <a:solidFill>
                  <a:srgbClr val="0049AC"/>
                </a:solidFill>
                <a:latin typeface="Calibri"/>
                <a:cs typeface="Calibri"/>
              </a:rPr>
              <a:t>41,7</a:t>
            </a:r>
            <a:r>
              <a:rPr sz="4800" spc="-10" dirty="0">
                <a:solidFill>
                  <a:srgbClr val="0049AC"/>
                </a:solidFill>
                <a:latin typeface="Calibri"/>
                <a:cs typeface="Calibri"/>
              </a:rPr>
              <a:t>%</a:t>
            </a:r>
            <a:endParaRPr sz="4800" dirty="0">
              <a:latin typeface="Calibri"/>
              <a:cs typeface="Calibri"/>
            </a:endParaRPr>
          </a:p>
          <a:p>
            <a:pPr marL="12700" marR="5080">
              <a:lnSpc>
                <a:spcPct val="88400"/>
              </a:lnSpc>
              <a:spcBef>
                <a:spcPts val="1635"/>
              </a:spcBef>
            </a:pPr>
            <a:r>
              <a:rPr sz="1600" b="1" spc="75" dirty="0">
                <a:latin typeface="Tahoma"/>
                <a:cs typeface="Tahoma"/>
              </a:rPr>
              <a:t>De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25" dirty="0">
                <a:latin typeface="Tahoma"/>
                <a:cs typeface="Tahoma"/>
              </a:rPr>
              <a:t>los </a:t>
            </a:r>
            <a:r>
              <a:rPr sz="1600" b="1" dirty="0">
                <a:latin typeface="Tahoma"/>
                <a:cs typeface="Tahoma"/>
              </a:rPr>
              <a:t>indicadores</a:t>
            </a:r>
            <a:r>
              <a:rPr sz="1600" b="1" spc="480" dirty="0">
                <a:latin typeface="Tahoma"/>
                <a:cs typeface="Tahoma"/>
              </a:rPr>
              <a:t> </a:t>
            </a:r>
            <a:r>
              <a:rPr sz="1600" b="1" spc="35" dirty="0">
                <a:latin typeface="Tahoma"/>
                <a:cs typeface="Tahoma"/>
              </a:rPr>
              <a:t>no </a:t>
            </a:r>
            <a:r>
              <a:rPr sz="1600" b="1" dirty="0">
                <a:latin typeface="Tahoma"/>
                <a:cs typeface="Tahoma"/>
              </a:rPr>
              <a:t>fue</a:t>
            </a:r>
            <a:r>
              <a:rPr sz="1600" b="1" spc="110" dirty="0">
                <a:latin typeface="Tahoma"/>
                <a:cs typeface="Tahoma"/>
              </a:rPr>
              <a:t> </a:t>
            </a:r>
            <a:r>
              <a:rPr sz="1600" b="1" spc="-10" dirty="0">
                <a:latin typeface="Tahoma"/>
                <a:cs typeface="Tahoma"/>
              </a:rPr>
              <a:t>reportado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546295" y="1416737"/>
            <a:ext cx="2965450" cy="156376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100" spc="-10" dirty="0">
                <a:solidFill>
                  <a:srgbClr val="0049AC"/>
                </a:solidFill>
                <a:latin typeface="Calibri"/>
                <a:cs typeface="Calibri"/>
              </a:rPr>
              <a:t>Acciones</a:t>
            </a:r>
            <a:endParaRPr sz="3100" dirty="0">
              <a:latin typeface="Calibri"/>
              <a:cs typeface="Calibri"/>
            </a:endParaRPr>
          </a:p>
          <a:p>
            <a:pPr marL="33020" marR="5080">
              <a:lnSpc>
                <a:spcPct val="109200"/>
              </a:lnSpc>
              <a:spcBef>
                <a:spcPts val="1660"/>
              </a:spcBef>
            </a:pPr>
            <a:r>
              <a:rPr lang="es-CO" sz="1300" b="1" dirty="0">
                <a:latin typeface="Tahoma"/>
                <a:cs typeface="Tahoma"/>
              </a:rPr>
              <a:t>Identificar</a:t>
            </a:r>
            <a:r>
              <a:rPr lang="es-CO" sz="1300" b="1" spc="100" dirty="0">
                <a:latin typeface="Tahoma"/>
                <a:cs typeface="Tahoma"/>
              </a:rPr>
              <a:t> </a:t>
            </a:r>
            <a:r>
              <a:rPr lang="es-CO" sz="1300" b="1" dirty="0">
                <a:latin typeface="Tahoma"/>
                <a:cs typeface="Tahoma"/>
              </a:rPr>
              <a:t>la</a:t>
            </a:r>
            <a:r>
              <a:rPr lang="es-CO" sz="1300" b="1" spc="110" dirty="0">
                <a:latin typeface="Tahoma"/>
                <a:cs typeface="Tahoma"/>
              </a:rPr>
              <a:t> </a:t>
            </a:r>
            <a:r>
              <a:rPr lang="es-CO" sz="1300" b="1" dirty="0">
                <a:latin typeface="Tahoma"/>
                <a:cs typeface="Tahoma"/>
              </a:rPr>
              <a:t>razón</a:t>
            </a:r>
            <a:r>
              <a:rPr lang="es-CO" sz="1300" b="1" spc="110" dirty="0">
                <a:latin typeface="Tahoma"/>
                <a:cs typeface="Tahoma"/>
              </a:rPr>
              <a:t> </a:t>
            </a:r>
            <a:r>
              <a:rPr lang="es-CO" sz="1300" b="1" spc="85" dirty="0">
                <a:latin typeface="Tahoma"/>
                <a:cs typeface="Tahoma"/>
              </a:rPr>
              <a:t>de</a:t>
            </a:r>
            <a:r>
              <a:rPr lang="es-CO" sz="1300" b="1" spc="100" dirty="0">
                <a:latin typeface="Tahoma"/>
                <a:cs typeface="Tahoma"/>
              </a:rPr>
              <a:t> </a:t>
            </a:r>
            <a:r>
              <a:rPr lang="es-CO" sz="1300" b="1" spc="70" dirty="0">
                <a:latin typeface="Tahoma"/>
                <a:cs typeface="Tahoma"/>
              </a:rPr>
              <a:t>no</a:t>
            </a:r>
            <a:r>
              <a:rPr lang="es-CO" sz="1300" b="1" spc="95" dirty="0">
                <a:latin typeface="Tahoma"/>
                <a:cs typeface="Tahoma"/>
              </a:rPr>
              <a:t> </a:t>
            </a:r>
            <a:r>
              <a:rPr lang="es-CO" sz="1300" b="1" spc="40" dirty="0">
                <a:latin typeface="Tahoma"/>
                <a:cs typeface="Tahoma"/>
              </a:rPr>
              <a:t>reporte </a:t>
            </a:r>
            <a:r>
              <a:rPr lang="es-CO" sz="1300" b="1" spc="85" dirty="0">
                <a:latin typeface="Tahoma"/>
                <a:cs typeface="Tahoma"/>
              </a:rPr>
              <a:t>de</a:t>
            </a:r>
            <a:r>
              <a:rPr lang="es-CO" sz="1300" b="1" spc="45" dirty="0">
                <a:latin typeface="Tahoma"/>
                <a:cs typeface="Tahoma"/>
              </a:rPr>
              <a:t> </a:t>
            </a:r>
            <a:r>
              <a:rPr lang="es-CO" sz="1300" b="1" dirty="0">
                <a:latin typeface="Tahoma"/>
                <a:cs typeface="Tahoma"/>
              </a:rPr>
              <a:t>los</a:t>
            </a:r>
            <a:r>
              <a:rPr lang="es-CO" sz="1300" b="1" spc="55" dirty="0">
                <a:latin typeface="Tahoma"/>
                <a:cs typeface="Tahoma"/>
              </a:rPr>
              <a:t> </a:t>
            </a:r>
            <a:r>
              <a:rPr lang="es-CO" sz="1300" b="1" spc="40" dirty="0">
                <a:latin typeface="Tahoma"/>
                <a:cs typeface="Tahoma"/>
              </a:rPr>
              <a:t>indicadores</a:t>
            </a:r>
            <a:r>
              <a:rPr lang="es-ES" sz="1300" b="1" spc="40" dirty="0">
                <a:latin typeface="Tahoma"/>
                <a:cs typeface="Tahoma"/>
              </a:rPr>
              <a:t> y realizar seguimiento junto a los enlaces delegas.</a:t>
            </a:r>
            <a:endParaRPr sz="1300" dirty="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8706" y="924615"/>
            <a:ext cx="4419092" cy="9842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00" spc="-20" dirty="0">
                <a:solidFill>
                  <a:srgbClr val="0049AC"/>
                </a:solidFill>
                <a:latin typeface="Calibri"/>
                <a:cs typeface="Calibri"/>
              </a:rPr>
              <a:t>En</a:t>
            </a:r>
            <a:r>
              <a:rPr lang="es-ES" sz="3100" spc="-20" dirty="0">
                <a:solidFill>
                  <a:srgbClr val="0049AC"/>
                </a:solidFill>
                <a:latin typeface="Calibri"/>
                <a:cs typeface="Calibri"/>
              </a:rPr>
              <a:t> el 2do semestre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s-ES" sz="3100" spc="-20" dirty="0">
                <a:solidFill>
                  <a:srgbClr val="0049AC"/>
                </a:solidFill>
                <a:latin typeface="Calibri"/>
                <a:cs typeface="Calibri"/>
              </a:rPr>
              <a:t> de 2024</a:t>
            </a:r>
            <a:endParaRPr sz="3100" spc="-20" dirty="0">
              <a:solidFill>
                <a:srgbClr val="0049AC"/>
              </a:solidFill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83914" y="141478"/>
            <a:ext cx="45351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3600" dirty="0">
                <a:solidFill>
                  <a:srgbClr val="0049AC"/>
                </a:solidFill>
                <a:latin typeface="Calibri"/>
                <a:cs typeface="Calibri"/>
              </a:rPr>
              <a:t>Indicadores sin reporte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66933" y="762000"/>
            <a:ext cx="3759200" cy="0"/>
          </a:xfrm>
          <a:custGeom>
            <a:avLst/>
            <a:gdLst/>
            <a:ahLst/>
            <a:cxnLst/>
            <a:rect l="l" t="t" r="r" b="b"/>
            <a:pathLst>
              <a:path w="3759200">
                <a:moveTo>
                  <a:pt x="0" y="0"/>
                </a:moveTo>
                <a:lnTo>
                  <a:pt x="3759200" y="0"/>
                </a:lnTo>
              </a:path>
            </a:pathLst>
          </a:custGeom>
          <a:ln w="22225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588406" y="3016107"/>
            <a:ext cx="2941320" cy="164602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300"/>
              </a:lnSpc>
              <a:spcBef>
                <a:spcPts val="90"/>
              </a:spcBef>
            </a:pPr>
            <a:r>
              <a:rPr sz="1300" b="1" spc="50" dirty="0">
                <a:latin typeface="Tahoma"/>
                <a:cs typeface="Tahoma"/>
              </a:rPr>
              <a:t>Establecer</a:t>
            </a:r>
            <a:r>
              <a:rPr sz="1300" b="1" spc="120" dirty="0">
                <a:latin typeface="Tahoma"/>
                <a:cs typeface="Tahoma"/>
              </a:rPr>
              <a:t> </a:t>
            </a:r>
            <a:r>
              <a:rPr sz="1300" b="1" spc="10" dirty="0" err="1">
                <a:latin typeface="Tahoma"/>
                <a:cs typeface="Tahoma"/>
              </a:rPr>
              <a:t>estrategia</a:t>
            </a:r>
            <a:r>
              <a:rPr sz="1300" b="1" spc="114" dirty="0">
                <a:latin typeface="Tahoma"/>
                <a:cs typeface="Tahoma"/>
              </a:rPr>
              <a:t> </a:t>
            </a:r>
            <a:r>
              <a:rPr lang="es-ES" sz="1300" b="1" spc="35" dirty="0">
                <a:latin typeface="Tahoma"/>
                <a:cs typeface="Tahoma"/>
              </a:rPr>
              <a:t>de </a:t>
            </a:r>
            <a:r>
              <a:rPr lang="es-CO" sz="1300" b="1" spc="45" dirty="0">
                <a:latin typeface="Tahoma"/>
                <a:cs typeface="Tahoma"/>
              </a:rPr>
              <a:t>r</a:t>
            </a:r>
            <a:r>
              <a:rPr sz="1300" b="1" spc="45" dirty="0" err="1">
                <a:latin typeface="Tahoma"/>
                <a:cs typeface="Tahoma"/>
              </a:rPr>
              <a:t>eporte</a:t>
            </a:r>
            <a:r>
              <a:rPr sz="1300" b="1" spc="80" dirty="0">
                <a:latin typeface="Tahoma"/>
                <a:cs typeface="Tahoma"/>
              </a:rPr>
              <a:t> </a:t>
            </a:r>
            <a:r>
              <a:rPr sz="1300" b="1" spc="60" dirty="0" err="1">
                <a:latin typeface="Tahoma"/>
                <a:cs typeface="Tahoma"/>
              </a:rPr>
              <a:t>por</a:t>
            </a:r>
            <a:r>
              <a:rPr sz="1300" b="1" spc="80" dirty="0">
                <a:latin typeface="Tahoma"/>
                <a:cs typeface="Tahoma"/>
              </a:rPr>
              <a:t> </a:t>
            </a:r>
            <a:r>
              <a:rPr sz="1300" b="1" spc="30" dirty="0">
                <a:latin typeface="Tahoma"/>
                <a:cs typeface="Tahoma"/>
              </a:rPr>
              <a:t>parte </a:t>
            </a:r>
            <a:r>
              <a:rPr sz="1300" b="1" spc="85" dirty="0">
                <a:latin typeface="Tahoma"/>
                <a:cs typeface="Tahoma"/>
              </a:rPr>
              <a:t>de</a:t>
            </a:r>
            <a:r>
              <a:rPr sz="1300" b="1" spc="25" dirty="0">
                <a:latin typeface="Tahoma"/>
                <a:cs typeface="Tahoma"/>
              </a:rPr>
              <a:t> </a:t>
            </a:r>
            <a:r>
              <a:rPr sz="1300" b="1" dirty="0">
                <a:latin typeface="Tahoma"/>
                <a:cs typeface="Tahoma"/>
              </a:rPr>
              <a:t>las</a:t>
            </a:r>
            <a:r>
              <a:rPr sz="1300" b="1" spc="45" dirty="0">
                <a:latin typeface="Tahoma"/>
                <a:cs typeface="Tahoma"/>
              </a:rPr>
              <a:t> </a:t>
            </a:r>
            <a:r>
              <a:rPr sz="1300" b="1" spc="-20" dirty="0" err="1">
                <a:latin typeface="Tahoma"/>
                <a:cs typeface="Tahoma"/>
              </a:rPr>
              <a:t>áreas</a:t>
            </a:r>
            <a:r>
              <a:rPr lang="es-ES" sz="1300" b="1" spc="-20" dirty="0">
                <a:latin typeface="Tahoma"/>
                <a:cs typeface="Tahoma"/>
              </a:rPr>
              <a:t>, a partir de la optimización realizada.</a:t>
            </a:r>
            <a:endParaRPr sz="1300" dirty="0">
              <a:latin typeface="Tahoma"/>
              <a:cs typeface="Tahoma"/>
            </a:endParaRPr>
          </a:p>
          <a:p>
            <a:pPr marL="12700" marR="66675">
              <a:lnSpc>
                <a:spcPct val="109200"/>
              </a:lnSpc>
              <a:spcBef>
                <a:spcPts val="450"/>
              </a:spcBef>
            </a:pPr>
            <a:r>
              <a:rPr lang="es-ES" sz="1300" b="1" spc="65" dirty="0">
                <a:latin typeface="Tahoma"/>
                <a:cs typeface="Tahoma"/>
              </a:rPr>
              <a:t>Seguimiento trimestral d</a:t>
            </a:r>
            <a:r>
              <a:rPr lang="es-ES" sz="1300" b="1" dirty="0">
                <a:latin typeface="Tahoma"/>
                <a:cs typeface="Tahoma"/>
              </a:rPr>
              <a:t>el</a:t>
            </a:r>
            <a:r>
              <a:rPr lang="es-ES" sz="1300" b="1" spc="10" dirty="0">
                <a:latin typeface="Tahoma"/>
                <a:cs typeface="Tahoma"/>
              </a:rPr>
              <a:t> </a:t>
            </a:r>
            <a:r>
              <a:rPr lang="es-ES" sz="1300" b="1" spc="50" dirty="0">
                <a:latin typeface="Tahoma"/>
                <a:cs typeface="Tahoma"/>
              </a:rPr>
              <a:t>reporte</a:t>
            </a:r>
            <a:r>
              <a:rPr lang="es-ES" sz="1300" b="1" spc="10" dirty="0">
                <a:latin typeface="Tahoma"/>
                <a:cs typeface="Tahoma"/>
              </a:rPr>
              <a:t> </a:t>
            </a:r>
            <a:r>
              <a:rPr lang="es-ES" sz="1300" b="1" spc="70" dirty="0">
                <a:latin typeface="Tahoma"/>
                <a:cs typeface="Tahoma"/>
              </a:rPr>
              <a:t>en</a:t>
            </a:r>
            <a:r>
              <a:rPr lang="es-ES" sz="1300" b="1" spc="20" dirty="0">
                <a:latin typeface="Tahoma"/>
                <a:cs typeface="Tahoma"/>
              </a:rPr>
              <a:t> </a:t>
            </a:r>
            <a:r>
              <a:rPr lang="es-ES" sz="1300" b="1" spc="40" dirty="0">
                <a:latin typeface="Tahoma"/>
                <a:cs typeface="Tahoma"/>
              </a:rPr>
              <a:t>todos </a:t>
            </a:r>
            <a:r>
              <a:rPr lang="es-ES" sz="1300" b="1" dirty="0">
                <a:latin typeface="Tahoma"/>
                <a:cs typeface="Tahoma"/>
              </a:rPr>
              <a:t>los</a:t>
            </a:r>
            <a:r>
              <a:rPr lang="es-ES" sz="1300" b="1" spc="75" dirty="0">
                <a:latin typeface="Tahoma"/>
                <a:cs typeface="Tahoma"/>
              </a:rPr>
              <a:t> </a:t>
            </a:r>
            <a:r>
              <a:rPr lang="es-ES" sz="1300" b="1" spc="50" dirty="0">
                <a:latin typeface="Tahoma"/>
                <a:cs typeface="Tahoma"/>
              </a:rPr>
              <a:t>indicadores</a:t>
            </a:r>
            <a:r>
              <a:rPr lang="es-ES" sz="1300" b="1" spc="75" dirty="0">
                <a:latin typeface="Tahoma"/>
                <a:cs typeface="Tahoma"/>
              </a:rPr>
              <a:t> </a:t>
            </a:r>
            <a:r>
              <a:rPr lang="es-ES" sz="1300" b="1" spc="45" dirty="0">
                <a:latin typeface="Tahoma"/>
                <a:cs typeface="Tahoma"/>
              </a:rPr>
              <a:t>vigentes.</a:t>
            </a:r>
            <a:endParaRPr lang="es-ES" sz="1300" dirty="0">
              <a:latin typeface="Tahoma"/>
              <a:cs typeface="Tahoma"/>
            </a:endParaRPr>
          </a:p>
          <a:p>
            <a:pPr marL="12700" marR="66675">
              <a:lnSpc>
                <a:spcPct val="109200"/>
              </a:lnSpc>
              <a:spcBef>
                <a:spcPts val="450"/>
              </a:spcBef>
            </a:pPr>
            <a:endParaRPr sz="1300" dirty="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614664" y="4788534"/>
            <a:ext cx="2766695" cy="4937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100" spc="-20" dirty="0">
                <a:solidFill>
                  <a:srgbClr val="0049AC"/>
                </a:solidFill>
                <a:latin typeface="Calibri"/>
                <a:cs typeface="Calibri"/>
              </a:rPr>
              <a:t>Meta</a:t>
            </a:r>
            <a:endParaRPr sz="31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73962" y="3557905"/>
            <a:ext cx="1697355" cy="1992981"/>
          </a:xfrm>
          <a:prstGeom prst="rect">
            <a:avLst/>
          </a:prstGeom>
        </p:spPr>
        <p:txBody>
          <a:bodyPr vert="horz" wrap="square" lIns="0" tIns="259715" rIns="0" bIns="0" rtlCol="0">
            <a:spAutoFit/>
          </a:bodyPr>
          <a:lstStyle/>
          <a:p>
            <a:pPr marL="35560">
              <a:lnSpc>
                <a:spcPct val="100000"/>
              </a:lnSpc>
              <a:spcBef>
                <a:spcPts val="2045"/>
              </a:spcBef>
            </a:pPr>
            <a:r>
              <a:rPr lang="es-CO" sz="4800" spc="-10" dirty="0">
                <a:solidFill>
                  <a:srgbClr val="0049AC"/>
                </a:solidFill>
                <a:latin typeface="Calibri"/>
                <a:cs typeface="Calibri"/>
              </a:rPr>
              <a:t>20</a:t>
            </a:r>
            <a:endParaRPr lang="es-CO" sz="4800" dirty="0">
              <a:latin typeface="Calibri"/>
              <a:cs typeface="Calibri"/>
            </a:endParaRPr>
          </a:p>
          <a:p>
            <a:pPr marL="12700" marR="5080">
              <a:lnSpc>
                <a:spcPct val="88600"/>
              </a:lnSpc>
              <a:spcBef>
                <a:spcPts val="865"/>
              </a:spcBef>
            </a:pPr>
            <a:r>
              <a:rPr lang="es-CO" sz="1600" b="1" spc="-10" dirty="0">
                <a:latin typeface="Tahoma"/>
                <a:cs typeface="Tahoma"/>
              </a:rPr>
              <a:t>Procesos  presentan </a:t>
            </a:r>
            <a:r>
              <a:rPr lang="es-CO" sz="1600" b="1" dirty="0">
                <a:latin typeface="Tahoma"/>
                <a:cs typeface="Tahoma"/>
              </a:rPr>
              <a:t>indicadores sin reporte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348353" y="2294331"/>
            <a:ext cx="1034884" cy="41216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92625" y="3662553"/>
            <a:ext cx="881976" cy="1418209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A36633B1-DD02-E1E6-E5C6-4A271248317C}"/>
              </a:ext>
            </a:extLst>
          </p:cNvPr>
          <p:cNvSpPr txBox="1"/>
          <p:nvPr/>
        </p:nvSpPr>
        <p:spPr>
          <a:xfrm>
            <a:off x="8342998" y="5386646"/>
            <a:ext cx="3798453" cy="508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66675">
              <a:lnSpc>
                <a:spcPct val="109200"/>
              </a:lnSpc>
              <a:spcBef>
                <a:spcPts val="450"/>
              </a:spcBef>
            </a:pPr>
            <a:r>
              <a:rPr lang="es-ES" sz="1300" b="1" spc="65" dirty="0">
                <a:latin typeface="Tahoma"/>
                <a:cs typeface="Tahoma"/>
              </a:rPr>
              <a:t>Crear una cultura de reporte en el marco de los indicadores de gestión.</a:t>
            </a:r>
            <a:endParaRPr lang="es-CO" sz="1300" b="1" spc="65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3400" y="1294118"/>
            <a:ext cx="287401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90" dirty="0">
                <a:latin typeface="Trebuchet MS"/>
                <a:cs typeface="Trebuchet MS"/>
              </a:rPr>
              <a:t>Indicadores</a:t>
            </a:r>
            <a:r>
              <a:rPr sz="2300" b="1" spc="-250" dirty="0">
                <a:latin typeface="Trebuchet MS"/>
                <a:cs typeface="Trebuchet MS"/>
              </a:rPr>
              <a:t> </a:t>
            </a:r>
            <a:r>
              <a:rPr sz="2300" b="1" spc="-60" dirty="0">
                <a:latin typeface="Trebuchet MS"/>
                <a:cs typeface="Trebuchet MS"/>
              </a:rPr>
              <a:t>sin</a:t>
            </a:r>
            <a:r>
              <a:rPr sz="2300" b="1" spc="-22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reporte</a:t>
            </a:r>
            <a:endParaRPr sz="23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7103" y="1814763"/>
            <a:ext cx="369332" cy="1690989"/>
          </a:xfrm>
          <a:prstGeom prst="rect">
            <a:avLst/>
          </a:prstGeom>
          <a:solidFill>
            <a:srgbClr val="E97031"/>
          </a:solidFill>
          <a:ln w="19050">
            <a:solidFill>
              <a:srgbClr val="042333"/>
            </a:solidFill>
          </a:ln>
        </p:spPr>
        <p:txBody>
          <a:bodyPr vert="vert270" wrap="square" lIns="0" tIns="11430" rIns="0" bIns="0" rtlCol="0">
            <a:spAutoFit/>
          </a:bodyPr>
          <a:lstStyle/>
          <a:p>
            <a:pPr marL="165100" marR="159385" indent="150495" algn="l">
              <a:lnSpc>
                <a:spcPct val="100000"/>
              </a:lnSpc>
              <a:spcBef>
                <a:spcPts val="90"/>
              </a:spcBef>
            </a:pPr>
            <a:r>
              <a:rPr lang="es-ES" sz="1200" b="1" dirty="0">
                <a:solidFill>
                  <a:srgbClr val="FFFFFF"/>
                </a:solidFill>
                <a:latin typeface="Trebuchet MS"/>
                <a:cs typeface="Trebuchet MS"/>
              </a:rPr>
              <a:t>Articulación interinstitucional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36535" y="3902736"/>
            <a:ext cx="307777" cy="644921"/>
          </a:xfrm>
          <a:prstGeom prst="rect">
            <a:avLst/>
          </a:prstGeom>
          <a:solidFill>
            <a:srgbClr val="E97031"/>
          </a:solidFill>
          <a:ln w="19050">
            <a:solidFill>
              <a:srgbClr val="042333"/>
            </a:solidFill>
          </a:ln>
        </p:spPr>
        <p:txBody>
          <a:bodyPr vert="vert270" wrap="square" lIns="0" tIns="190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950" spc="-10" dirty="0">
                <a:solidFill>
                  <a:srgbClr val="FFFFFF"/>
                </a:solidFill>
                <a:latin typeface="Calibri"/>
                <a:cs typeface="Calibri"/>
              </a:rPr>
              <a:t>Evaluación</a:t>
            </a:r>
            <a:endParaRPr sz="950" dirty="0">
              <a:latin typeface="Calibri"/>
              <a:cs typeface="Calibri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8894509"/>
              </p:ext>
            </p:extLst>
          </p:nvPr>
        </p:nvGraphicFramePr>
        <p:xfrm>
          <a:off x="1065110" y="1665928"/>
          <a:ext cx="3592564" cy="20093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2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865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934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sz="1000" spc="-10" dirty="0">
                          <a:latin typeface="Trebuchet MS"/>
                          <a:cs typeface="Trebuchet MS"/>
                        </a:rPr>
                        <a:t>M0</a:t>
                      </a:r>
                      <a:r>
                        <a:rPr lang="es-ES" sz="1000" spc="-10" dirty="0">
                          <a:latin typeface="Trebuchet MS"/>
                          <a:cs typeface="Trebuchet MS"/>
                        </a:rPr>
                        <a:t>60-01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Tasa de cobertura de las estrategias de articulación interinstitucional.</a:t>
                      </a: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506">
                <a:tc>
                  <a:txBody>
                    <a:bodyPr/>
                    <a:lstStyle/>
                    <a:p>
                      <a:pPr marL="9525" marR="0" lvl="0" indent="0" defTabSz="914400" eaLnBrk="1" fontAlgn="auto" latinLnBrk="0" hangingPunct="1">
                        <a:lnSpc>
                          <a:spcPts val="1170"/>
                        </a:lnSpc>
                        <a:spcBef>
                          <a:spcPts val="5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spc="-10" dirty="0">
                          <a:latin typeface="Trebuchet MS"/>
                          <a:cs typeface="Trebuchet MS"/>
                        </a:rPr>
                        <a:t>M060-03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0"/>
                        </a:lnSpc>
                        <a:spcBef>
                          <a:spcPts val="585"/>
                        </a:spcBef>
                      </a:pPr>
                      <a:r>
                        <a:rPr lang="es-ES" sz="1000" spc="-10" dirty="0">
                          <a:latin typeface="Trebuchet MS"/>
                          <a:cs typeface="Trebuchet MS"/>
                        </a:rPr>
                        <a:t>Porcentaje de colegios distritales con acompañamiento en cátedra para la paz</a:t>
                      </a:r>
                      <a:endParaRPr lang="es-ES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512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CO" sz="1000" spc="-10" dirty="0">
                          <a:latin typeface="Trebuchet MS"/>
                          <a:cs typeface="Trebuchet MS"/>
                        </a:rPr>
                        <a:t>M060-06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0"/>
                        </a:lnSpc>
                        <a:spcBef>
                          <a:spcPts val="580"/>
                        </a:spcBef>
                      </a:pPr>
                      <a:r>
                        <a:rPr lang="es-ES" sz="1000" spc="-10" dirty="0">
                          <a:latin typeface="Trebuchet MS"/>
                          <a:cs typeface="Trebuchet MS"/>
                        </a:rPr>
                        <a:t>Cobertura de la integración de la educación socioemocional y ciudadana en los </a:t>
                      </a:r>
                      <a:r>
                        <a:rPr lang="es-ES" sz="1000" spc="-10" dirty="0" err="1">
                          <a:latin typeface="Trebuchet MS"/>
                          <a:cs typeface="Trebuchet MS"/>
                        </a:rPr>
                        <a:t>curriculos</a:t>
                      </a:r>
                      <a:r>
                        <a:rPr lang="es-ES" sz="1000" spc="-10" dirty="0">
                          <a:latin typeface="Trebuchet MS"/>
                          <a:cs typeface="Trebuchet MS"/>
                        </a:rPr>
                        <a:t> de las instituciones educativas.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CO" sz="1000" spc="-10" dirty="0">
                          <a:latin typeface="Trebuchet MS"/>
                          <a:cs typeface="Trebuchet MS"/>
                        </a:rPr>
                        <a:t>M060-13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0"/>
                        </a:lnSpc>
                        <a:spcBef>
                          <a:spcPts val="585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Divulgación de los productos realizados por el observatorio de convivencia escolar</a:t>
                      </a:r>
                    </a:p>
                  </a:txBody>
                  <a:tcPr marL="0" marR="0" marT="742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object 14"/>
          <p:cNvSpPr/>
          <p:nvPr/>
        </p:nvSpPr>
        <p:spPr>
          <a:xfrm>
            <a:off x="154889" y="3797172"/>
            <a:ext cx="4502785" cy="0"/>
          </a:xfrm>
          <a:custGeom>
            <a:avLst/>
            <a:gdLst/>
            <a:ahLst/>
            <a:cxnLst/>
            <a:rect l="l" t="t" r="r" b="b"/>
            <a:pathLst>
              <a:path w="4502785">
                <a:moveTo>
                  <a:pt x="0" y="0"/>
                </a:moveTo>
                <a:lnTo>
                  <a:pt x="4502454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1" name="object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691587"/>
              </p:ext>
            </p:extLst>
          </p:nvPr>
        </p:nvGraphicFramePr>
        <p:xfrm>
          <a:off x="6722458" y="1933110"/>
          <a:ext cx="4536091" cy="3975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COD</a:t>
                      </a:r>
                      <a:endParaRPr sz="1000" spc="-30">
                        <a:solidFill>
                          <a:schemeClr val="tx1"/>
                        </a:solidFill>
                        <a:latin typeface="Trebuchet MS"/>
                        <a:ea typeface="+mn-ea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Trebuchet MS"/>
                        </a:rPr>
                        <a:t>Nombre del indicador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" lvl="0" algn="l">
                        <a:lnSpc>
                          <a:spcPts val="1175"/>
                        </a:lnSpc>
                        <a:spcBef>
                          <a:spcPts val="710"/>
                        </a:spcBef>
                        <a:buNone/>
                      </a:pPr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M090_04</a:t>
                      </a:r>
                      <a:endParaRPr lang="es-ES" sz="1000" spc="-30">
                        <a:solidFill>
                          <a:schemeClr val="tx1"/>
                        </a:solidFill>
                        <a:latin typeface="Trebuchet MS"/>
                        <a:ea typeface="+mn-ea"/>
                      </a:endParaRPr>
                    </a:p>
                  </a:txBody>
                  <a:tcPr marL="9524" marR="9524" marT="9524" marB="0" anchor="b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marL="3810" lvl="0">
                        <a:lnSpc>
                          <a:spcPts val="1175"/>
                        </a:lnSpc>
                        <a:spcBef>
                          <a:spcPts val="710"/>
                        </a:spcBef>
                        <a:buNone/>
                      </a:pPr>
                      <a:r>
                        <a:rPr lang="es-ES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Índice de implementación de la Política Educativa Rural en Bogotá</a:t>
                      </a:r>
                      <a:endParaRPr sz="1000" spc="-30">
                        <a:solidFill>
                          <a:schemeClr val="tx1"/>
                        </a:solidFill>
                        <a:latin typeface="Trebuchet MS"/>
                        <a:ea typeface="+mn-ea"/>
                      </a:endParaRPr>
                    </a:p>
                  </a:txBody>
                  <a:tcPr marL="0" marR="0" marT="90169" marB="0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 flipV="1">
            <a:off x="5407215" y="4621531"/>
            <a:ext cx="5884861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0" y="0"/>
            <a:ext cx="3004820" cy="1341755"/>
          </a:xfrm>
          <a:custGeom>
            <a:avLst/>
            <a:gdLst/>
            <a:ahLst/>
            <a:cxnLst/>
            <a:rect l="l" t="t" r="r" b="b"/>
            <a:pathLst>
              <a:path w="3004820" h="1341755">
                <a:moveTo>
                  <a:pt x="0" y="1341374"/>
                </a:moveTo>
                <a:lnTo>
                  <a:pt x="3004439" y="1341374"/>
                </a:lnTo>
                <a:lnTo>
                  <a:pt x="3004439" y="0"/>
                </a:lnTo>
                <a:lnTo>
                  <a:pt x="0" y="0"/>
                </a:lnTo>
                <a:lnTo>
                  <a:pt x="0" y="1341374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2910903" y="-1841"/>
            <a:ext cx="9286240" cy="1353185"/>
            <a:chOff x="2910903" y="-1841"/>
            <a:chExt cx="9286240" cy="1353185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20365" y="7746"/>
              <a:ext cx="9271635" cy="1333627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2915666" y="2921"/>
              <a:ext cx="9276715" cy="1343660"/>
            </a:xfrm>
            <a:custGeom>
              <a:avLst/>
              <a:gdLst/>
              <a:ahLst/>
              <a:cxnLst/>
              <a:rect l="l" t="t" r="r" b="b"/>
              <a:pathLst>
                <a:path w="9276715" h="1343660">
                  <a:moveTo>
                    <a:pt x="9276334" y="0"/>
                  </a:moveTo>
                  <a:lnTo>
                    <a:pt x="0" y="0"/>
                  </a:lnTo>
                  <a:lnTo>
                    <a:pt x="0" y="1343152"/>
                  </a:lnTo>
                  <a:lnTo>
                    <a:pt x="9276334" y="1343152"/>
                  </a:lnTo>
                </a:path>
              </a:pathLst>
            </a:custGeom>
            <a:ln w="9524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">
            <a:extLst>
              <a:ext uri="{FF2B5EF4-FFF2-40B4-BE49-F238E27FC236}">
                <a16:creationId xmlns:a16="http://schemas.microsoft.com/office/drawing/2014/main" id="{7F6D8E4C-C9E8-4B6F-5F6C-4533D951AB4D}"/>
              </a:ext>
            </a:extLst>
          </p:cNvPr>
          <p:cNvSpPr txBox="1"/>
          <p:nvPr/>
        </p:nvSpPr>
        <p:spPr>
          <a:xfrm>
            <a:off x="317093" y="127253"/>
            <a:ext cx="2368550" cy="8750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ts val="1730"/>
              </a:lnSpc>
              <a:spcBef>
                <a:spcPts val="310"/>
              </a:spcBef>
            </a:pPr>
            <a:r>
              <a:rPr sz="1600" b="1" spc="-40" dirty="0">
                <a:latin typeface="Trebuchet MS"/>
                <a:cs typeface="Trebuchet MS"/>
              </a:rPr>
              <a:t>Boletín</a:t>
            </a:r>
            <a:r>
              <a:rPr sz="1600" b="1" spc="-114" dirty="0">
                <a:latin typeface="Trebuchet MS"/>
                <a:cs typeface="Trebuchet MS"/>
              </a:rPr>
              <a:t> </a:t>
            </a:r>
            <a:r>
              <a:rPr sz="1600" b="1" spc="-30" dirty="0">
                <a:latin typeface="Trebuchet MS"/>
                <a:cs typeface="Trebuchet MS"/>
              </a:rPr>
              <a:t>de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Indicadores</a:t>
            </a:r>
            <a:r>
              <a:rPr sz="1600" b="1" spc="-125" dirty="0">
                <a:latin typeface="Trebuchet MS"/>
                <a:cs typeface="Trebuchet MS"/>
              </a:rPr>
              <a:t> </a:t>
            </a:r>
            <a:r>
              <a:rPr sz="1600" b="1" spc="-25" dirty="0">
                <a:latin typeface="Trebuchet MS"/>
                <a:cs typeface="Trebuchet MS"/>
              </a:rPr>
              <a:t>de </a:t>
            </a:r>
            <a:r>
              <a:rPr sz="1600" b="1" spc="-10" dirty="0">
                <a:latin typeface="Trebuchet MS"/>
                <a:cs typeface="Trebuchet MS"/>
              </a:rPr>
              <a:t>Gestión</a:t>
            </a:r>
            <a:endParaRPr sz="1600" dirty="0">
              <a:latin typeface="Trebuchet MS"/>
              <a:cs typeface="Trebuchet MS"/>
            </a:endParaRPr>
          </a:p>
          <a:p>
            <a:pPr algn="ctr">
              <a:lnSpc>
                <a:spcPts val="1420"/>
              </a:lnSpc>
            </a:pPr>
            <a:r>
              <a:rPr sz="1400" spc="-30" dirty="0">
                <a:latin typeface="Trebuchet MS"/>
                <a:cs typeface="Trebuchet MS"/>
              </a:rPr>
              <a:t>I</a:t>
            </a:r>
            <a:r>
              <a:rPr lang="es-CO" sz="1400" spc="-114" dirty="0">
                <a:latin typeface="Trebuchet MS"/>
                <a:cs typeface="Trebuchet MS"/>
              </a:rPr>
              <a:t>I </a:t>
            </a:r>
            <a:r>
              <a:rPr lang="es-CO" sz="1400" spc="-60" dirty="0">
                <a:latin typeface="Trebuchet MS"/>
                <a:cs typeface="Trebuchet MS"/>
              </a:rPr>
              <a:t>semestre</a:t>
            </a:r>
            <a:r>
              <a:rPr sz="1400" spc="-120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  <a:p>
            <a:pPr marL="1270" algn="ctr">
              <a:lnSpc>
                <a:spcPts val="1595"/>
              </a:lnSpc>
            </a:pPr>
            <a:r>
              <a:rPr lang="es-CO" sz="1400" spc="-25" dirty="0">
                <a:latin typeface="Trebuchet MS"/>
                <a:cs typeface="Trebuchet MS"/>
              </a:rPr>
              <a:t>Julio a Diciembre de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7D27A2E7-9A63-64DD-9ED7-C2CFBB185E7B}"/>
              </a:ext>
            </a:extLst>
          </p:cNvPr>
          <p:cNvSpPr txBox="1"/>
          <p:nvPr/>
        </p:nvSpPr>
        <p:spPr>
          <a:xfrm flipH="1">
            <a:off x="493735" y="3893753"/>
            <a:ext cx="369332" cy="1504457"/>
          </a:xfrm>
          <a:prstGeom prst="rect">
            <a:avLst/>
          </a:prstGeom>
          <a:solidFill>
            <a:srgbClr val="E97031"/>
          </a:solidFill>
          <a:ln w="19050">
            <a:solidFill>
              <a:srgbClr val="042333"/>
            </a:solidFill>
          </a:ln>
        </p:spPr>
        <p:txBody>
          <a:bodyPr vert="vert270" wrap="square" lIns="0" tIns="1593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5"/>
              </a:spcBef>
            </a:pPr>
            <a:r>
              <a:rPr sz="1200" b="1" dirty="0">
                <a:solidFill>
                  <a:srgbClr val="FFFFFF"/>
                </a:solidFill>
                <a:latin typeface="Trebuchet MS"/>
                <a:cs typeface="Trebuchet MS"/>
              </a:rPr>
              <a:t>Calidad</a:t>
            </a:r>
            <a:r>
              <a:rPr sz="1200" b="1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25" dirty="0">
                <a:solidFill>
                  <a:srgbClr val="FFFFFF"/>
                </a:solidFill>
                <a:latin typeface="Trebuchet MS"/>
                <a:cs typeface="Trebuchet MS"/>
              </a:rPr>
              <a:t>educativa</a:t>
            </a:r>
            <a:r>
              <a:rPr sz="1200" b="1" spc="-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rebuchet MS"/>
                <a:cs typeface="Trebuchet MS"/>
              </a:rPr>
              <a:t>integral</a:t>
            </a:r>
            <a:endParaRPr sz="1200" dirty="0">
              <a:latin typeface="Trebuchet MS"/>
              <a:cs typeface="Trebuchet MS"/>
            </a:endParaRPr>
          </a:p>
        </p:txBody>
      </p:sp>
      <p:graphicFrame>
        <p:nvGraphicFramePr>
          <p:cNvPr id="35" name="object 12">
            <a:extLst>
              <a:ext uri="{FF2B5EF4-FFF2-40B4-BE49-F238E27FC236}">
                <a16:creationId xmlns:a16="http://schemas.microsoft.com/office/drawing/2014/main" id="{B0F63E90-6D75-494F-FE8C-2E88D3E2C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42744"/>
              </p:ext>
            </p:extLst>
          </p:nvPr>
        </p:nvGraphicFramePr>
        <p:xfrm>
          <a:off x="1474532" y="3895762"/>
          <a:ext cx="3154567" cy="688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1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45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059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M083_01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Colegios distritales atendidos con la estrategia de acompañamiento para la implementación del SMECE.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7" name="object 12">
            <a:extLst>
              <a:ext uri="{FF2B5EF4-FFF2-40B4-BE49-F238E27FC236}">
                <a16:creationId xmlns:a16="http://schemas.microsoft.com/office/drawing/2014/main" id="{33E4D645-DFD1-BA3D-B247-EBCE6A6C8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321446"/>
              </p:ext>
            </p:extLst>
          </p:nvPr>
        </p:nvGraphicFramePr>
        <p:xfrm>
          <a:off x="1474532" y="4693326"/>
          <a:ext cx="3154567" cy="535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2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1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958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292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M081-10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Tasa de tránsito inmediato a la educación superior.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8" name="object 6">
            <a:extLst>
              <a:ext uri="{FF2B5EF4-FFF2-40B4-BE49-F238E27FC236}">
                <a16:creationId xmlns:a16="http://schemas.microsoft.com/office/drawing/2014/main" id="{4EFD59DB-A674-642C-E2F8-8FCFDCBD4D34}"/>
              </a:ext>
            </a:extLst>
          </p:cNvPr>
          <p:cNvSpPr txBox="1"/>
          <p:nvPr/>
        </p:nvSpPr>
        <p:spPr>
          <a:xfrm flipH="1">
            <a:off x="1051923" y="4645981"/>
            <a:ext cx="292388" cy="814113"/>
          </a:xfrm>
          <a:prstGeom prst="rect">
            <a:avLst/>
          </a:prstGeom>
          <a:solidFill>
            <a:srgbClr val="E97031"/>
          </a:solidFill>
          <a:ln w="19050">
            <a:solidFill>
              <a:srgbClr val="042333"/>
            </a:solidFill>
          </a:ln>
        </p:spPr>
        <p:txBody>
          <a:bodyPr vert="vert270" wrap="square" lIns="0" tIns="1593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5"/>
              </a:spcBef>
            </a:pPr>
            <a:r>
              <a:rPr lang="es-ES" sz="950" dirty="0">
                <a:solidFill>
                  <a:schemeClr val="bg1"/>
                </a:solidFill>
                <a:latin typeface="Trebuchet MS"/>
                <a:cs typeface="Trebuchet MS"/>
              </a:rPr>
              <a:t>Gestión Pedagógica</a:t>
            </a:r>
            <a:endParaRPr sz="95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39" name="object 14">
            <a:extLst>
              <a:ext uri="{FF2B5EF4-FFF2-40B4-BE49-F238E27FC236}">
                <a16:creationId xmlns:a16="http://schemas.microsoft.com/office/drawing/2014/main" id="{276A15D9-BB12-126D-A2C6-7675BDEECEEC}"/>
              </a:ext>
            </a:extLst>
          </p:cNvPr>
          <p:cNvSpPr/>
          <p:nvPr/>
        </p:nvSpPr>
        <p:spPr>
          <a:xfrm>
            <a:off x="154889" y="5486400"/>
            <a:ext cx="4502785" cy="0"/>
          </a:xfrm>
          <a:custGeom>
            <a:avLst/>
            <a:gdLst/>
            <a:ahLst/>
            <a:cxnLst/>
            <a:rect l="l" t="t" r="r" b="b"/>
            <a:pathLst>
              <a:path w="4502785">
                <a:moveTo>
                  <a:pt x="0" y="0"/>
                </a:moveTo>
                <a:lnTo>
                  <a:pt x="4502454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6">
            <a:extLst>
              <a:ext uri="{FF2B5EF4-FFF2-40B4-BE49-F238E27FC236}">
                <a16:creationId xmlns:a16="http://schemas.microsoft.com/office/drawing/2014/main" id="{49501846-425E-9764-7D9D-5C6006190A62}"/>
              </a:ext>
            </a:extLst>
          </p:cNvPr>
          <p:cNvSpPr txBox="1"/>
          <p:nvPr/>
        </p:nvSpPr>
        <p:spPr>
          <a:xfrm rot="5400000" flipH="1">
            <a:off x="745696" y="5593283"/>
            <a:ext cx="369332" cy="1069293"/>
          </a:xfrm>
          <a:prstGeom prst="rect">
            <a:avLst/>
          </a:prstGeom>
          <a:solidFill>
            <a:srgbClr val="E97031"/>
          </a:solidFill>
          <a:ln w="19050">
            <a:solidFill>
              <a:srgbClr val="042333"/>
            </a:solidFill>
          </a:ln>
        </p:spPr>
        <p:txBody>
          <a:bodyPr vert="vert270" wrap="square" lIns="0" tIns="1593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5"/>
              </a:spcBef>
            </a:pPr>
            <a:r>
              <a:rPr lang="es-ES" sz="1200">
                <a:solidFill>
                  <a:srgbClr val="FFFFFF"/>
                </a:solidFill>
                <a:latin typeface="Trebuchet MS"/>
                <a:cs typeface="Trebuchet MS"/>
              </a:rPr>
              <a:t> Control      Disciplinario</a:t>
            </a:r>
            <a:endParaRPr sz="1200" dirty="0">
              <a:latin typeface="Trebuchet MS"/>
              <a:cs typeface="Trebuchet MS"/>
            </a:endParaRPr>
          </a:p>
        </p:txBody>
      </p:sp>
      <p:graphicFrame>
        <p:nvGraphicFramePr>
          <p:cNvPr id="41" name="object 12">
            <a:extLst>
              <a:ext uri="{FF2B5EF4-FFF2-40B4-BE49-F238E27FC236}">
                <a16:creationId xmlns:a16="http://schemas.microsoft.com/office/drawing/2014/main" id="{7FB65BF1-C6C3-0734-580B-11501EF57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983352"/>
              </p:ext>
            </p:extLst>
          </p:nvPr>
        </p:nvGraphicFramePr>
        <p:xfrm>
          <a:off x="1654969" y="5557365"/>
          <a:ext cx="3002705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3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2745"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ts val="1175"/>
                        </a:lnSpc>
                        <a:spcBef>
                          <a:spcPts val="40"/>
                        </a:spcBef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A230_05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Porcentaje de quejas que terminan efectivamente en Pliego de Cargos 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680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A230_06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 algn="l">
                        <a:lnSpc>
                          <a:spcPts val="1175"/>
                        </a:lnSpc>
                        <a:spcBef>
                          <a:spcPts val="58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Oportunidad en el inicio de la actuación disciplinaria.</a:t>
                      </a:r>
                      <a:endParaRPr lang="es-CO"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7366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278415"/>
                  </a:ext>
                </a:extLst>
              </a:tr>
            </a:tbl>
          </a:graphicData>
        </a:graphic>
      </p:graphicFrame>
      <p:sp>
        <p:nvSpPr>
          <p:cNvPr id="43" name="object 22">
            <a:extLst>
              <a:ext uri="{FF2B5EF4-FFF2-40B4-BE49-F238E27FC236}">
                <a16:creationId xmlns:a16="http://schemas.microsoft.com/office/drawing/2014/main" id="{CF0A9627-3763-96E2-43B8-4A48277F8785}"/>
              </a:ext>
            </a:extLst>
          </p:cNvPr>
          <p:cNvSpPr/>
          <p:nvPr/>
        </p:nvSpPr>
        <p:spPr>
          <a:xfrm rot="16200000" flipV="1">
            <a:off x="2449142" y="4315012"/>
            <a:ext cx="5102941" cy="78286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9">
            <a:extLst>
              <a:ext uri="{FF2B5EF4-FFF2-40B4-BE49-F238E27FC236}">
                <a16:creationId xmlns:a16="http://schemas.microsoft.com/office/drawing/2014/main" id="{DF8DA734-4944-55C8-F56C-201A4DB2D1E1}"/>
              </a:ext>
            </a:extLst>
          </p:cNvPr>
          <p:cNvSpPr txBox="1"/>
          <p:nvPr/>
        </p:nvSpPr>
        <p:spPr>
          <a:xfrm>
            <a:off x="5385959" y="1922477"/>
            <a:ext cx="1177257" cy="411010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Educación</a:t>
            </a:r>
          </a:p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Inclusiva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47" name="object 9">
            <a:extLst>
              <a:ext uri="{FF2B5EF4-FFF2-40B4-BE49-F238E27FC236}">
                <a16:creationId xmlns:a16="http://schemas.microsoft.com/office/drawing/2014/main" id="{1C0D0ADE-901B-5304-B8DE-209C7328442F}"/>
              </a:ext>
            </a:extLst>
          </p:cNvPr>
          <p:cNvSpPr txBox="1"/>
          <p:nvPr/>
        </p:nvSpPr>
        <p:spPr>
          <a:xfrm>
            <a:off x="5392740" y="2843055"/>
            <a:ext cx="120645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Evaluación independiente</a:t>
            </a:r>
          </a:p>
        </p:txBody>
      </p:sp>
      <p:graphicFrame>
        <p:nvGraphicFramePr>
          <p:cNvPr id="48" name="object 21">
            <a:extLst>
              <a:ext uri="{FF2B5EF4-FFF2-40B4-BE49-F238E27FC236}">
                <a16:creationId xmlns:a16="http://schemas.microsoft.com/office/drawing/2014/main" id="{61F51FBC-12CA-4F28-13A4-969069DA9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160237"/>
              </p:ext>
            </p:extLst>
          </p:nvPr>
        </p:nvGraphicFramePr>
        <p:xfrm>
          <a:off x="6741508" y="2654867"/>
          <a:ext cx="4536092" cy="1044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95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1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X200_02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Nivel de satisfacción con las auditorias.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1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X200_01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Cumplimiento del Plan Anual de Auditoria.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1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X200_03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Requerimientos de entes externos de control fiscal atendidos oportunamente.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923926"/>
                  </a:ext>
                </a:extLst>
              </a:tr>
            </a:tbl>
          </a:graphicData>
        </a:graphic>
      </p:graphicFrame>
      <p:sp>
        <p:nvSpPr>
          <p:cNvPr id="50" name="object 22">
            <a:extLst>
              <a:ext uri="{FF2B5EF4-FFF2-40B4-BE49-F238E27FC236}">
                <a16:creationId xmlns:a16="http://schemas.microsoft.com/office/drawing/2014/main" id="{7BBE0BE3-6D69-5ABF-0327-F2677F413CEC}"/>
              </a:ext>
            </a:extLst>
          </p:cNvPr>
          <p:cNvSpPr/>
          <p:nvPr/>
        </p:nvSpPr>
        <p:spPr>
          <a:xfrm flipV="1">
            <a:off x="5341873" y="2487931"/>
            <a:ext cx="5935727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22">
            <a:extLst>
              <a:ext uri="{FF2B5EF4-FFF2-40B4-BE49-F238E27FC236}">
                <a16:creationId xmlns:a16="http://schemas.microsoft.com/office/drawing/2014/main" id="{74859CAF-3BCD-C421-B6F4-76849A4E0EF1}"/>
              </a:ext>
            </a:extLst>
          </p:cNvPr>
          <p:cNvSpPr/>
          <p:nvPr/>
        </p:nvSpPr>
        <p:spPr>
          <a:xfrm>
            <a:off x="5392741" y="3829049"/>
            <a:ext cx="5884860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9">
            <a:extLst>
              <a:ext uri="{FF2B5EF4-FFF2-40B4-BE49-F238E27FC236}">
                <a16:creationId xmlns:a16="http://schemas.microsoft.com/office/drawing/2014/main" id="{381F8EC3-531B-07E3-5E17-244CC3C1291A}"/>
              </a:ext>
            </a:extLst>
          </p:cNvPr>
          <p:cNvSpPr txBox="1"/>
          <p:nvPr/>
        </p:nvSpPr>
        <p:spPr>
          <a:xfrm>
            <a:off x="5386772" y="4069970"/>
            <a:ext cx="120645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Gestión del conocimiento</a:t>
            </a:r>
          </a:p>
        </p:txBody>
      </p:sp>
      <p:graphicFrame>
        <p:nvGraphicFramePr>
          <p:cNvPr id="54" name="object 21">
            <a:extLst>
              <a:ext uri="{FF2B5EF4-FFF2-40B4-BE49-F238E27FC236}">
                <a16:creationId xmlns:a16="http://schemas.microsoft.com/office/drawing/2014/main" id="{4D84969F-C47F-C522-E7C9-32A4AD06F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060967"/>
              </p:ext>
            </p:extLst>
          </p:nvPr>
        </p:nvGraphicFramePr>
        <p:xfrm>
          <a:off x="6741508" y="3981284"/>
          <a:ext cx="4536092" cy="549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620" algn="l" fontAlgn="b">
                        <a:lnSpc>
                          <a:spcPts val="1165"/>
                        </a:lnSpc>
                        <a:spcBef>
                          <a:spcPts val="790"/>
                        </a:spcBef>
                      </a:pPr>
                      <a:r>
                        <a:rPr lang="es-CO" sz="1000" spc="-1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X220_01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Transferencia de conocimiento relevante de servidores públicos en proceso de retiro.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5" name="object 9">
            <a:extLst>
              <a:ext uri="{FF2B5EF4-FFF2-40B4-BE49-F238E27FC236}">
                <a16:creationId xmlns:a16="http://schemas.microsoft.com/office/drawing/2014/main" id="{3155E923-B848-6D4E-51E6-979C861BE66C}"/>
              </a:ext>
            </a:extLst>
          </p:cNvPr>
          <p:cNvSpPr txBox="1"/>
          <p:nvPr/>
        </p:nvSpPr>
        <p:spPr>
          <a:xfrm>
            <a:off x="5407215" y="4906581"/>
            <a:ext cx="120645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Gestión Documental</a:t>
            </a:r>
          </a:p>
        </p:txBody>
      </p:sp>
      <p:graphicFrame>
        <p:nvGraphicFramePr>
          <p:cNvPr id="56" name="object 21">
            <a:extLst>
              <a:ext uri="{FF2B5EF4-FFF2-40B4-BE49-F238E27FC236}">
                <a16:creationId xmlns:a16="http://schemas.microsoft.com/office/drawing/2014/main" id="{9CFD4463-6599-D462-0322-C63796F8B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831850"/>
              </p:ext>
            </p:extLst>
          </p:nvPr>
        </p:nvGraphicFramePr>
        <p:xfrm>
          <a:off x="6741508" y="4803307"/>
          <a:ext cx="4536092" cy="397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7620" algn="l" fontAlgn="b">
                        <a:lnSpc>
                          <a:spcPts val="1165"/>
                        </a:lnSpc>
                        <a:spcBef>
                          <a:spcPts val="790"/>
                        </a:spcBef>
                      </a:pPr>
                      <a:r>
                        <a:rPr lang="es-CO" sz="1000" spc="-1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  <a:cs typeface="+mn-cs"/>
                        </a:rPr>
                        <a:t>A170_04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Oportunidad en la entrega de correspondencia física de salida.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7" name="object 22">
            <a:extLst>
              <a:ext uri="{FF2B5EF4-FFF2-40B4-BE49-F238E27FC236}">
                <a16:creationId xmlns:a16="http://schemas.microsoft.com/office/drawing/2014/main" id="{66D229EA-E072-3D89-6D33-55567246D0C0}"/>
              </a:ext>
            </a:extLst>
          </p:cNvPr>
          <p:cNvSpPr/>
          <p:nvPr/>
        </p:nvSpPr>
        <p:spPr>
          <a:xfrm>
            <a:off x="5407215" y="5505449"/>
            <a:ext cx="5870385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9">
            <a:extLst>
              <a:ext uri="{FF2B5EF4-FFF2-40B4-BE49-F238E27FC236}">
                <a16:creationId xmlns:a16="http://schemas.microsoft.com/office/drawing/2014/main" id="{A7D73798-979C-8989-5959-72CA421480CE}"/>
              </a:ext>
            </a:extLst>
          </p:cNvPr>
          <p:cNvSpPr txBox="1"/>
          <p:nvPr/>
        </p:nvSpPr>
        <p:spPr>
          <a:xfrm>
            <a:off x="5386179" y="5810084"/>
            <a:ext cx="120645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Gestión Financiera</a:t>
            </a:r>
          </a:p>
        </p:txBody>
      </p:sp>
      <p:graphicFrame>
        <p:nvGraphicFramePr>
          <p:cNvPr id="59" name="object 21">
            <a:extLst>
              <a:ext uri="{FF2B5EF4-FFF2-40B4-BE49-F238E27FC236}">
                <a16:creationId xmlns:a16="http://schemas.microsoft.com/office/drawing/2014/main" id="{64CD2A77-D958-9691-1D18-2EFE498555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804192"/>
              </p:ext>
            </p:extLst>
          </p:nvPr>
        </p:nvGraphicFramePr>
        <p:xfrm>
          <a:off x="6741508" y="5752764"/>
          <a:ext cx="4536092" cy="397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6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92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A130_07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Ejecución PAC de la vigencia.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FC42D-35DE-6A10-13ED-15F01BFE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6A62284-D32C-C898-2594-D03059DA5B98}"/>
              </a:ext>
            </a:extLst>
          </p:cNvPr>
          <p:cNvSpPr txBox="1"/>
          <p:nvPr/>
        </p:nvSpPr>
        <p:spPr>
          <a:xfrm>
            <a:off x="4478338" y="1326026"/>
            <a:ext cx="287401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spc="-90" dirty="0">
                <a:latin typeface="Trebuchet MS"/>
                <a:cs typeface="Trebuchet MS"/>
              </a:rPr>
              <a:t>Indicadores</a:t>
            </a:r>
            <a:r>
              <a:rPr sz="2300" b="1" spc="-250" dirty="0">
                <a:latin typeface="Trebuchet MS"/>
                <a:cs typeface="Trebuchet MS"/>
              </a:rPr>
              <a:t> </a:t>
            </a:r>
            <a:r>
              <a:rPr sz="2300" b="1" spc="-60" dirty="0">
                <a:latin typeface="Trebuchet MS"/>
                <a:cs typeface="Trebuchet MS"/>
              </a:rPr>
              <a:t>sin</a:t>
            </a:r>
            <a:r>
              <a:rPr sz="2300" b="1" spc="-22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reporte</a:t>
            </a:r>
            <a:endParaRPr sz="2300" dirty="0">
              <a:latin typeface="Trebuchet MS"/>
              <a:cs typeface="Trebuchet MS"/>
            </a:endParaRPr>
          </a:p>
        </p:txBody>
      </p:sp>
      <p:sp>
        <p:nvSpPr>
          <p:cNvPr id="24" name="object 24">
            <a:extLst>
              <a:ext uri="{FF2B5EF4-FFF2-40B4-BE49-F238E27FC236}">
                <a16:creationId xmlns:a16="http://schemas.microsoft.com/office/drawing/2014/main" id="{E57DB87F-3711-2786-406B-0EC7DCC00032}"/>
              </a:ext>
            </a:extLst>
          </p:cNvPr>
          <p:cNvSpPr/>
          <p:nvPr/>
        </p:nvSpPr>
        <p:spPr>
          <a:xfrm>
            <a:off x="0" y="0"/>
            <a:ext cx="3004820" cy="1341755"/>
          </a:xfrm>
          <a:custGeom>
            <a:avLst/>
            <a:gdLst/>
            <a:ahLst/>
            <a:cxnLst/>
            <a:rect l="l" t="t" r="r" b="b"/>
            <a:pathLst>
              <a:path w="3004820" h="1341755">
                <a:moveTo>
                  <a:pt x="0" y="1341374"/>
                </a:moveTo>
                <a:lnTo>
                  <a:pt x="3004439" y="1341374"/>
                </a:lnTo>
                <a:lnTo>
                  <a:pt x="3004439" y="0"/>
                </a:lnTo>
                <a:lnTo>
                  <a:pt x="0" y="0"/>
                </a:lnTo>
                <a:lnTo>
                  <a:pt x="0" y="1341374"/>
                </a:lnTo>
                <a:close/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>
            <a:extLst>
              <a:ext uri="{FF2B5EF4-FFF2-40B4-BE49-F238E27FC236}">
                <a16:creationId xmlns:a16="http://schemas.microsoft.com/office/drawing/2014/main" id="{4A5A48F2-C92F-BAC6-C0CD-1EC4C720C0D9}"/>
              </a:ext>
            </a:extLst>
          </p:cNvPr>
          <p:cNvGrpSpPr/>
          <p:nvPr/>
        </p:nvGrpSpPr>
        <p:grpSpPr>
          <a:xfrm>
            <a:off x="2905760" y="2412"/>
            <a:ext cx="9286240" cy="1353185"/>
            <a:chOff x="2910903" y="-1841"/>
            <a:chExt cx="9286240" cy="1353185"/>
          </a:xfrm>
        </p:grpSpPr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922D2DA4-2F01-8640-162A-A55DCA7C0C2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20365" y="7746"/>
              <a:ext cx="9271635" cy="1333627"/>
            </a:xfrm>
            <a:prstGeom prst="rect">
              <a:avLst/>
            </a:prstGeom>
          </p:spPr>
        </p:pic>
        <p:sp>
          <p:nvSpPr>
            <p:cNvPr id="29" name="object 29">
              <a:extLst>
                <a:ext uri="{FF2B5EF4-FFF2-40B4-BE49-F238E27FC236}">
                  <a16:creationId xmlns:a16="http://schemas.microsoft.com/office/drawing/2014/main" id="{FE156A84-4B3B-A11E-26D1-28DCFCA8D59D}"/>
                </a:ext>
              </a:extLst>
            </p:cNvPr>
            <p:cNvSpPr/>
            <p:nvPr/>
          </p:nvSpPr>
          <p:spPr>
            <a:xfrm>
              <a:off x="2915666" y="2921"/>
              <a:ext cx="9276715" cy="1343660"/>
            </a:xfrm>
            <a:custGeom>
              <a:avLst/>
              <a:gdLst/>
              <a:ahLst/>
              <a:cxnLst/>
              <a:rect l="l" t="t" r="r" b="b"/>
              <a:pathLst>
                <a:path w="9276715" h="1343660">
                  <a:moveTo>
                    <a:pt x="9276334" y="0"/>
                  </a:moveTo>
                  <a:lnTo>
                    <a:pt x="0" y="0"/>
                  </a:lnTo>
                  <a:lnTo>
                    <a:pt x="0" y="1343152"/>
                  </a:lnTo>
                  <a:lnTo>
                    <a:pt x="9276334" y="1343152"/>
                  </a:lnTo>
                </a:path>
              </a:pathLst>
            </a:custGeom>
            <a:ln w="9524">
              <a:solidFill>
                <a:srgbClr val="155F8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">
            <a:extLst>
              <a:ext uri="{FF2B5EF4-FFF2-40B4-BE49-F238E27FC236}">
                <a16:creationId xmlns:a16="http://schemas.microsoft.com/office/drawing/2014/main" id="{F1728281-501E-F467-8A98-1A0A80FAF71F}"/>
              </a:ext>
            </a:extLst>
          </p:cNvPr>
          <p:cNvSpPr txBox="1"/>
          <p:nvPr/>
        </p:nvSpPr>
        <p:spPr>
          <a:xfrm>
            <a:off x="317093" y="127253"/>
            <a:ext cx="2368550" cy="8750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065" marR="5080" algn="ctr">
              <a:lnSpc>
                <a:spcPts val="1730"/>
              </a:lnSpc>
              <a:spcBef>
                <a:spcPts val="310"/>
              </a:spcBef>
            </a:pPr>
            <a:r>
              <a:rPr sz="1600" b="1" spc="-40" dirty="0">
                <a:latin typeface="Trebuchet MS"/>
                <a:cs typeface="Trebuchet MS"/>
              </a:rPr>
              <a:t>Boletín</a:t>
            </a:r>
            <a:r>
              <a:rPr sz="1600" b="1" spc="-114" dirty="0">
                <a:latin typeface="Trebuchet MS"/>
                <a:cs typeface="Trebuchet MS"/>
              </a:rPr>
              <a:t> </a:t>
            </a:r>
            <a:r>
              <a:rPr sz="1600" b="1" spc="-30" dirty="0">
                <a:latin typeface="Trebuchet MS"/>
                <a:cs typeface="Trebuchet MS"/>
              </a:rPr>
              <a:t>de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dirty="0">
                <a:latin typeface="Trebuchet MS"/>
                <a:cs typeface="Trebuchet MS"/>
              </a:rPr>
              <a:t>Indicadores</a:t>
            </a:r>
            <a:r>
              <a:rPr sz="1600" b="1" spc="-125" dirty="0">
                <a:latin typeface="Trebuchet MS"/>
                <a:cs typeface="Trebuchet MS"/>
              </a:rPr>
              <a:t> </a:t>
            </a:r>
            <a:r>
              <a:rPr sz="1600" b="1" spc="-25" dirty="0">
                <a:latin typeface="Trebuchet MS"/>
                <a:cs typeface="Trebuchet MS"/>
              </a:rPr>
              <a:t>de </a:t>
            </a:r>
            <a:r>
              <a:rPr sz="1600" b="1" spc="-10" dirty="0">
                <a:latin typeface="Trebuchet MS"/>
                <a:cs typeface="Trebuchet MS"/>
              </a:rPr>
              <a:t>Gestión</a:t>
            </a:r>
            <a:endParaRPr sz="1600" dirty="0">
              <a:latin typeface="Trebuchet MS"/>
              <a:cs typeface="Trebuchet MS"/>
            </a:endParaRPr>
          </a:p>
          <a:p>
            <a:pPr algn="ctr">
              <a:lnSpc>
                <a:spcPts val="1420"/>
              </a:lnSpc>
            </a:pPr>
            <a:r>
              <a:rPr sz="1400" spc="-30" dirty="0">
                <a:latin typeface="Trebuchet MS"/>
                <a:cs typeface="Trebuchet MS"/>
              </a:rPr>
              <a:t>I</a:t>
            </a:r>
            <a:r>
              <a:rPr lang="es-CO" sz="1400" spc="-114" dirty="0">
                <a:latin typeface="Trebuchet MS"/>
                <a:cs typeface="Trebuchet MS"/>
              </a:rPr>
              <a:t>I </a:t>
            </a:r>
            <a:r>
              <a:rPr lang="es-CO" sz="1400" spc="-60" dirty="0">
                <a:latin typeface="Trebuchet MS"/>
                <a:cs typeface="Trebuchet MS"/>
              </a:rPr>
              <a:t>semestre</a:t>
            </a:r>
            <a:r>
              <a:rPr sz="1400" spc="-120" dirty="0">
                <a:latin typeface="Trebuchet MS"/>
                <a:cs typeface="Trebuchet MS"/>
              </a:rPr>
              <a:t>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  <a:p>
            <a:pPr marL="1270" algn="ctr">
              <a:lnSpc>
                <a:spcPts val="1595"/>
              </a:lnSpc>
            </a:pPr>
            <a:r>
              <a:rPr lang="es-CO" sz="1400" spc="-25" dirty="0">
                <a:latin typeface="Trebuchet MS"/>
                <a:cs typeface="Trebuchet MS"/>
              </a:rPr>
              <a:t>Julio a Diciembre de </a:t>
            </a:r>
            <a:r>
              <a:rPr sz="1400" spc="-20" dirty="0">
                <a:latin typeface="Trebuchet MS"/>
                <a:cs typeface="Trebuchet MS"/>
              </a:rPr>
              <a:t>2024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43" name="object 22">
            <a:extLst>
              <a:ext uri="{FF2B5EF4-FFF2-40B4-BE49-F238E27FC236}">
                <a16:creationId xmlns:a16="http://schemas.microsoft.com/office/drawing/2014/main" id="{7FC42936-0462-A6B3-12AB-155C1D07E81F}"/>
              </a:ext>
            </a:extLst>
          </p:cNvPr>
          <p:cNvSpPr/>
          <p:nvPr/>
        </p:nvSpPr>
        <p:spPr>
          <a:xfrm rot="16200000" flipV="1">
            <a:off x="3659873" y="4282500"/>
            <a:ext cx="5102941" cy="78286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21">
            <a:extLst>
              <a:ext uri="{FF2B5EF4-FFF2-40B4-BE49-F238E27FC236}">
                <a16:creationId xmlns:a16="http://schemas.microsoft.com/office/drawing/2014/main" id="{9E98FBEA-A9C0-AC7D-2D3E-EE5FFC393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421098"/>
              </p:ext>
            </p:extLst>
          </p:nvPr>
        </p:nvGraphicFramePr>
        <p:xfrm>
          <a:off x="1501368" y="1923711"/>
          <a:ext cx="4202240" cy="3975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A160_02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Asesoría jurídica.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9">
            <a:extLst>
              <a:ext uri="{FF2B5EF4-FFF2-40B4-BE49-F238E27FC236}">
                <a16:creationId xmlns:a16="http://schemas.microsoft.com/office/drawing/2014/main" id="{73FD43F5-13B0-6C00-00B9-B3FE57E425AC}"/>
              </a:ext>
            </a:extLst>
          </p:cNvPr>
          <p:cNvSpPr txBox="1"/>
          <p:nvPr/>
        </p:nvSpPr>
        <p:spPr>
          <a:xfrm>
            <a:off x="247759" y="1925556"/>
            <a:ext cx="1092628" cy="411010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Gestión</a:t>
            </a:r>
          </a:p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  <a:cs typeface="Trebuchet MS"/>
              </a:rPr>
              <a:t>Jurídica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6" name="object 22">
            <a:extLst>
              <a:ext uri="{FF2B5EF4-FFF2-40B4-BE49-F238E27FC236}">
                <a16:creationId xmlns:a16="http://schemas.microsoft.com/office/drawing/2014/main" id="{60B6E294-7F1F-AAA6-5025-210A3AF89A5F}"/>
              </a:ext>
            </a:extLst>
          </p:cNvPr>
          <p:cNvSpPr/>
          <p:nvPr/>
        </p:nvSpPr>
        <p:spPr>
          <a:xfrm>
            <a:off x="240139" y="2498218"/>
            <a:ext cx="5535011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object 21">
            <a:extLst>
              <a:ext uri="{FF2B5EF4-FFF2-40B4-BE49-F238E27FC236}">
                <a16:creationId xmlns:a16="http://schemas.microsoft.com/office/drawing/2014/main" id="{A1188B37-6415-E055-A6CC-C155E596CB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854502"/>
              </p:ext>
            </p:extLst>
          </p:nvPr>
        </p:nvGraphicFramePr>
        <p:xfrm>
          <a:off x="1501368" y="2685385"/>
          <a:ext cx="4202240" cy="1125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" algn="l" fontAlgn="b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A120_02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Percepción de los servicios ofrecidos de tic.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" algn="l" fontAlgn="b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A120_03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Cumplimiento a los acuerdos de niveles de servicios definidos.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630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" algn="l" fontAlgn="b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A120_01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Rendimiento del operador tecnológico.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01695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810" algn="l" fontAlgn="b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A120_04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Casos de prueba satisfactorios.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619697"/>
                  </a:ext>
                </a:extLst>
              </a:tr>
            </a:tbl>
          </a:graphicData>
        </a:graphic>
      </p:graphicFrame>
      <p:sp>
        <p:nvSpPr>
          <p:cNvPr id="10" name="object 9">
            <a:extLst>
              <a:ext uri="{FF2B5EF4-FFF2-40B4-BE49-F238E27FC236}">
                <a16:creationId xmlns:a16="http://schemas.microsoft.com/office/drawing/2014/main" id="{6C9F7E21-367D-1C5A-2F73-224F64B997C5}"/>
              </a:ext>
            </a:extLst>
          </p:cNvPr>
          <p:cNvSpPr txBox="1"/>
          <p:nvPr/>
        </p:nvSpPr>
        <p:spPr>
          <a:xfrm>
            <a:off x="247759" y="2863933"/>
            <a:ext cx="109262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CO" sz="1100" spc="-10" dirty="0">
                <a:solidFill>
                  <a:srgbClr val="FFFFFF"/>
                </a:solidFill>
                <a:latin typeface="Trebuchet MS"/>
              </a:rPr>
              <a:t>Gobierno y Seguridad Digital </a:t>
            </a:r>
          </a:p>
        </p:txBody>
      </p:sp>
      <p:sp>
        <p:nvSpPr>
          <p:cNvPr id="11" name="object 22">
            <a:extLst>
              <a:ext uri="{FF2B5EF4-FFF2-40B4-BE49-F238E27FC236}">
                <a16:creationId xmlns:a16="http://schemas.microsoft.com/office/drawing/2014/main" id="{13AE9F49-6453-4DAC-D58D-FE8F45D3A8B2}"/>
              </a:ext>
            </a:extLst>
          </p:cNvPr>
          <p:cNvSpPr/>
          <p:nvPr/>
        </p:nvSpPr>
        <p:spPr>
          <a:xfrm>
            <a:off x="237314" y="3959493"/>
            <a:ext cx="5535011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3" name="object 21">
            <a:extLst>
              <a:ext uri="{FF2B5EF4-FFF2-40B4-BE49-F238E27FC236}">
                <a16:creationId xmlns:a16="http://schemas.microsoft.com/office/drawing/2014/main" id="{1C0D49E3-C2F1-6C64-1A75-9375F15B9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372248"/>
              </p:ext>
            </p:extLst>
          </p:nvPr>
        </p:nvGraphicFramePr>
        <p:xfrm>
          <a:off x="1501368" y="4154100"/>
          <a:ext cx="4179608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2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E030_02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Consolidación de las instancias de participación.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E030_01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Instancias de participación.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630344"/>
                  </a:ext>
                </a:extLst>
              </a:tr>
            </a:tbl>
          </a:graphicData>
        </a:graphic>
      </p:graphicFrame>
      <p:sp>
        <p:nvSpPr>
          <p:cNvPr id="15" name="object 9">
            <a:extLst>
              <a:ext uri="{FF2B5EF4-FFF2-40B4-BE49-F238E27FC236}">
                <a16:creationId xmlns:a16="http://schemas.microsoft.com/office/drawing/2014/main" id="{F2BA6518-CA42-B0BE-957E-266FEACF1B43}"/>
              </a:ext>
            </a:extLst>
          </p:cNvPr>
          <p:cNvSpPr txBox="1"/>
          <p:nvPr/>
        </p:nvSpPr>
        <p:spPr>
          <a:xfrm>
            <a:off x="247759" y="4279489"/>
            <a:ext cx="1092628" cy="372538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CO" sz="1100" spc="-10" dirty="0">
                <a:solidFill>
                  <a:srgbClr val="FFFFFF"/>
                </a:solidFill>
                <a:latin typeface="Trebuchet MS"/>
              </a:rPr>
              <a:t>Participación Ciudadana</a:t>
            </a:r>
          </a:p>
        </p:txBody>
      </p:sp>
      <p:sp>
        <p:nvSpPr>
          <p:cNvPr id="16" name="object 22">
            <a:extLst>
              <a:ext uri="{FF2B5EF4-FFF2-40B4-BE49-F238E27FC236}">
                <a16:creationId xmlns:a16="http://schemas.microsoft.com/office/drawing/2014/main" id="{A676E909-9F85-B74F-FFB5-1796EA49F7CD}"/>
              </a:ext>
            </a:extLst>
          </p:cNvPr>
          <p:cNvSpPr/>
          <p:nvPr/>
        </p:nvSpPr>
        <p:spPr>
          <a:xfrm>
            <a:off x="247759" y="4947278"/>
            <a:ext cx="5535011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rgbClr val="275217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5" name="object 21">
            <a:extLst>
              <a:ext uri="{FF2B5EF4-FFF2-40B4-BE49-F238E27FC236}">
                <a16:creationId xmlns:a16="http://schemas.microsoft.com/office/drawing/2014/main" id="{5610BFB9-847E-F0EA-15D5-3D1B4BDF7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246586"/>
              </p:ext>
            </p:extLst>
          </p:nvPr>
        </p:nvGraphicFramePr>
        <p:xfrm>
          <a:off x="1501368" y="5161675"/>
          <a:ext cx="4202240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4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X190_01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spc="-30" dirty="0">
                          <a:latin typeface="Trebuchet MS"/>
                          <a:cs typeface="Trebuchet MS"/>
                        </a:rPr>
                        <a:t>Cumplimiento del Plan Operativo Anual-POA.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X190_04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Ejecución General de los Proyectos de Inversión.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630344"/>
                  </a:ext>
                </a:extLst>
              </a:tr>
            </a:tbl>
          </a:graphicData>
        </a:graphic>
      </p:graphicFrame>
      <p:sp>
        <p:nvSpPr>
          <p:cNvPr id="26" name="object 9">
            <a:extLst>
              <a:ext uri="{FF2B5EF4-FFF2-40B4-BE49-F238E27FC236}">
                <a16:creationId xmlns:a16="http://schemas.microsoft.com/office/drawing/2014/main" id="{2C11EE05-9CB4-3080-0A45-5D5EA44E703F}"/>
              </a:ext>
            </a:extLst>
          </p:cNvPr>
          <p:cNvSpPr txBox="1"/>
          <p:nvPr/>
        </p:nvSpPr>
        <p:spPr>
          <a:xfrm>
            <a:off x="247759" y="5170946"/>
            <a:ext cx="1092628" cy="711092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</a:rPr>
              <a:t>Seguimiento y Autoevaluación Del Desempeño Institucional</a:t>
            </a:r>
          </a:p>
        </p:txBody>
      </p:sp>
      <p:graphicFrame>
        <p:nvGraphicFramePr>
          <p:cNvPr id="30" name="object 21">
            <a:extLst>
              <a:ext uri="{FF2B5EF4-FFF2-40B4-BE49-F238E27FC236}">
                <a16:creationId xmlns:a16="http://schemas.microsoft.com/office/drawing/2014/main" id="{369CB442-43B1-4A76-C9F6-C65D4397A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138091"/>
              </p:ext>
            </p:extLst>
          </p:nvPr>
        </p:nvGraphicFramePr>
        <p:xfrm>
          <a:off x="7696200" y="1858138"/>
          <a:ext cx="4248041" cy="4132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7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940"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30" dirty="0">
                          <a:latin typeface="Trebuchet MS"/>
                          <a:cs typeface="Trebuchet MS"/>
                        </a:rPr>
                        <a:t>COD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25"/>
                        </a:lnSpc>
                      </a:pP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Nombre</a:t>
                      </a:r>
                      <a:r>
                        <a:rPr sz="1000" b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del</a:t>
                      </a:r>
                      <a:r>
                        <a:rPr sz="1000" b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1000" b="1" spc="-10" dirty="0">
                          <a:latin typeface="Trebuchet MS"/>
                          <a:cs typeface="Trebuchet MS"/>
                        </a:rPr>
                        <a:t>indicador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A140_05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Incidencia de la enfermedad laboral.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Participación de los funcionarios de la sed en las actividades programadas y convocadas de bienestar.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6303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Nivel de satisfacción  de los funcionarios de la sed en las actividades de bienestar adelantadas.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8378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A140_07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Porcentaje de novedades personal administrativo gestionadas.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691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A140_08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Porcentaje de novedades personal docente gestionadas.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7585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A140_09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CO" sz="1000" dirty="0">
                          <a:latin typeface="Trebuchet MS"/>
                          <a:cs typeface="Trebuchet MS"/>
                        </a:rPr>
                        <a:t>Porcentaje de nóminas liquidadas.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3201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A140_10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Porcentaje de mayores valores comunicados al deudor.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5705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A140_11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Respuesta a las solicitudes de ascenso en el escalafón docente.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1108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A140_12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Respuesta a las solicitudes de reconocimiento salarial por posgrado en el escalafón docente.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2896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A140_13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Respuesta a las solicitudes de inscripción y actualización en el escalafón docente.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1698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A140_14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Respuesta a las solicitudes de reubicación y ascenso en el escalafón docente.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600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spc="-30" dirty="0">
                          <a:solidFill>
                            <a:schemeClr val="tx1"/>
                          </a:solidFill>
                          <a:latin typeface="Trebuchet MS"/>
                          <a:ea typeface="+mn-ea"/>
                        </a:rPr>
                        <a:t>A140_15</a:t>
                      </a:r>
                    </a:p>
                  </a:txBody>
                  <a:tcPr marL="9525" marR="9525" marT="9525" marB="0" anchor="b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">
                        <a:lnSpc>
                          <a:spcPts val="1175"/>
                        </a:lnSpc>
                        <a:spcBef>
                          <a:spcPts val="710"/>
                        </a:spcBef>
                      </a:pPr>
                      <a:r>
                        <a:rPr lang="es-ES" sz="1000" dirty="0">
                          <a:latin typeface="Trebuchet MS"/>
                          <a:cs typeface="Trebuchet MS"/>
                        </a:rPr>
                        <a:t>Respuesta a las solicitudes de inscripción en el escalafón docente.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9017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621709"/>
                  </a:ext>
                </a:extLst>
              </a:tr>
            </a:tbl>
          </a:graphicData>
        </a:graphic>
      </p:graphicFrame>
      <p:sp>
        <p:nvSpPr>
          <p:cNvPr id="31" name="object 9">
            <a:extLst>
              <a:ext uri="{FF2B5EF4-FFF2-40B4-BE49-F238E27FC236}">
                <a16:creationId xmlns:a16="http://schemas.microsoft.com/office/drawing/2014/main" id="{0D072010-DEBB-CD52-6477-9C447DC5CCA9}"/>
              </a:ext>
            </a:extLst>
          </p:cNvPr>
          <p:cNvSpPr txBox="1"/>
          <p:nvPr/>
        </p:nvSpPr>
        <p:spPr>
          <a:xfrm>
            <a:off x="6488392" y="2017450"/>
            <a:ext cx="1092628" cy="411010"/>
          </a:xfrm>
          <a:prstGeom prst="rect">
            <a:avLst/>
          </a:prstGeom>
          <a:solidFill>
            <a:srgbClr val="E97031"/>
          </a:solidFill>
          <a:ln w="9525">
            <a:solidFill>
              <a:srgbClr val="275217"/>
            </a:solidFill>
          </a:ln>
        </p:spPr>
        <p:txBody>
          <a:bodyPr vert="horz" wrap="square" lIns="0" tIns="33655" rIns="0" bIns="0" rtlCol="0" anchor="ctr">
            <a:spAutoFit/>
          </a:bodyPr>
          <a:lstStyle/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</a:rPr>
              <a:t>Talento</a:t>
            </a:r>
          </a:p>
          <a:p>
            <a:pPr lvl="1" algn="ctr">
              <a:spcBef>
                <a:spcPts val="265"/>
              </a:spcBef>
            </a:pPr>
            <a:r>
              <a:rPr lang="es-ES" sz="1100" spc="-10" dirty="0">
                <a:solidFill>
                  <a:srgbClr val="FFFFFF"/>
                </a:solidFill>
                <a:latin typeface="Trebuchet MS"/>
              </a:rPr>
              <a:t> Humano</a:t>
            </a:r>
          </a:p>
        </p:txBody>
      </p:sp>
    </p:spTree>
    <p:extLst>
      <p:ext uri="{BB962C8B-B14F-4D97-AF65-F5344CB8AC3E}">
        <p14:creationId xmlns:p14="http://schemas.microsoft.com/office/powerpoint/2010/main" val="3607178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062991" y="-88831"/>
            <a:ext cx="13335000" cy="685799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8044815" y="1977008"/>
            <a:ext cx="0" cy="4195445"/>
          </a:xfrm>
          <a:custGeom>
            <a:avLst/>
            <a:gdLst/>
            <a:ahLst/>
            <a:cxnLst/>
            <a:rect l="l" t="t" r="r" b="b"/>
            <a:pathLst>
              <a:path h="4195445">
                <a:moveTo>
                  <a:pt x="0" y="0"/>
                </a:moveTo>
                <a:lnTo>
                  <a:pt x="0" y="4195191"/>
                </a:lnTo>
              </a:path>
            </a:pathLst>
          </a:custGeom>
          <a:ln w="38100">
            <a:solidFill>
              <a:srgbClr val="FF9933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13141" y="4442205"/>
            <a:ext cx="3267075" cy="0"/>
          </a:xfrm>
          <a:custGeom>
            <a:avLst/>
            <a:gdLst/>
            <a:ahLst/>
            <a:cxnLst/>
            <a:rect l="l" t="t" r="r" b="b"/>
            <a:pathLst>
              <a:path w="3267075">
                <a:moveTo>
                  <a:pt x="0" y="0"/>
                </a:moveTo>
                <a:lnTo>
                  <a:pt x="3266566" y="0"/>
                </a:lnTo>
              </a:path>
            </a:pathLst>
          </a:custGeom>
          <a:ln w="28575">
            <a:solidFill>
              <a:srgbClr val="F79546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757798" y="1604517"/>
            <a:ext cx="1750695" cy="16066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lang="es-CO" sz="4800" spc="-10" dirty="0">
                <a:solidFill>
                  <a:srgbClr val="0049AC"/>
                </a:solidFill>
                <a:latin typeface="Calibri"/>
                <a:cs typeface="Calibri"/>
              </a:rPr>
              <a:t>9,8</a:t>
            </a:r>
            <a:r>
              <a:rPr sz="4800" spc="-10" dirty="0">
                <a:solidFill>
                  <a:srgbClr val="0049AC"/>
                </a:solidFill>
                <a:latin typeface="Calibri"/>
                <a:cs typeface="Calibri"/>
              </a:rPr>
              <a:t>%</a:t>
            </a:r>
            <a:endParaRPr sz="4800" dirty="0">
              <a:latin typeface="Calibri"/>
              <a:cs typeface="Calibri"/>
            </a:endParaRPr>
          </a:p>
          <a:p>
            <a:pPr marL="12700" marR="5080">
              <a:lnSpc>
                <a:spcPct val="88400"/>
              </a:lnSpc>
              <a:spcBef>
                <a:spcPts val="1635"/>
              </a:spcBef>
            </a:pPr>
            <a:r>
              <a:rPr sz="1600" b="1" spc="75" dirty="0">
                <a:latin typeface="Tahoma"/>
                <a:cs typeface="Tahoma"/>
              </a:rPr>
              <a:t>De</a:t>
            </a:r>
            <a:r>
              <a:rPr sz="1600" b="1" spc="-15" dirty="0">
                <a:latin typeface="Tahoma"/>
                <a:cs typeface="Tahoma"/>
              </a:rPr>
              <a:t> </a:t>
            </a:r>
            <a:r>
              <a:rPr sz="1600" b="1" spc="-25" dirty="0" err="1">
                <a:latin typeface="Tahoma"/>
                <a:cs typeface="Tahoma"/>
              </a:rPr>
              <a:t>los</a:t>
            </a:r>
            <a:r>
              <a:rPr sz="1600" b="1" spc="-25" dirty="0">
                <a:latin typeface="Tahoma"/>
                <a:cs typeface="Tahoma"/>
              </a:rPr>
              <a:t> </a:t>
            </a:r>
            <a:r>
              <a:rPr sz="1600" b="1" spc="-10" dirty="0" err="1">
                <a:latin typeface="Tahoma"/>
                <a:cs typeface="Tahoma"/>
              </a:rPr>
              <a:t>indicadores</a:t>
            </a:r>
            <a:r>
              <a:rPr sz="1600" b="1" spc="-10" dirty="0">
                <a:latin typeface="Tahoma"/>
                <a:cs typeface="Tahoma"/>
              </a:rPr>
              <a:t> </a:t>
            </a:r>
            <a:r>
              <a:rPr sz="1600" b="1" dirty="0" err="1">
                <a:latin typeface="Tahoma"/>
                <a:cs typeface="Tahoma"/>
              </a:rPr>
              <a:t>presenta</a:t>
            </a:r>
            <a:r>
              <a:rPr sz="1600" b="1" spc="330" dirty="0">
                <a:latin typeface="Tahoma"/>
                <a:cs typeface="Tahoma"/>
              </a:rPr>
              <a:t> </a:t>
            </a:r>
            <a:r>
              <a:rPr sz="1600" b="1" spc="-10" dirty="0" err="1">
                <a:latin typeface="Tahoma"/>
                <a:cs typeface="Tahoma"/>
              </a:rPr>
              <a:t>alertas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2980" y="1742471"/>
            <a:ext cx="169096" cy="16918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12980" y="2362047"/>
            <a:ext cx="169096" cy="1691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12980" y="3007743"/>
            <a:ext cx="169096" cy="169189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701743" y="434193"/>
            <a:ext cx="4411398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9388">
              <a:lnSpc>
                <a:spcPct val="100000"/>
              </a:lnSpc>
              <a:spcBef>
                <a:spcPts val="100"/>
              </a:spcBef>
              <a:tabLst>
                <a:tab pos="7297420" algn="l"/>
              </a:tabLst>
            </a:pPr>
            <a:r>
              <a:rPr u="sng">
                <a:uFill>
                  <a:solidFill>
                    <a:srgbClr val="497DBA"/>
                  </a:solidFill>
                </a:uFill>
              </a:rPr>
              <a:t>	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546467" y="859623"/>
            <a:ext cx="3147441" cy="3431260"/>
          </a:xfrm>
          <a:prstGeom prst="rect">
            <a:avLst/>
          </a:prstGeom>
        </p:spPr>
        <p:txBody>
          <a:bodyPr vert="horz" wrap="square" lIns="0" tIns="1790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3100" spc="-10" dirty="0" err="1">
                <a:solidFill>
                  <a:srgbClr val="0049AC"/>
                </a:solidFill>
                <a:latin typeface="Calibri"/>
                <a:cs typeface="Calibri"/>
              </a:rPr>
              <a:t>Acciones</a:t>
            </a:r>
            <a:endParaRPr lang="es-ES" sz="3100" spc="-10" dirty="0">
              <a:solidFill>
                <a:srgbClr val="0049AC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10"/>
              </a:spcBef>
            </a:pPr>
            <a:r>
              <a:rPr sz="1300" b="1" dirty="0" err="1">
                <a:latin typeface="Tahoma"/>
                <a:cs typeface="Tahoma"/>
              </a:rPr>
              <a:t>Revisar</a:t>
            </a:r>
            <a:r>
              <a:rPr lang="es-ES" sz="1300" b="1" dirty="0">
                <a:latin typeface="Tahoma"/>
                <a:cs typeface="Tahoma"/>
              </a:rPr>
              <a:t> y realizar seguimiento individual</a:t>
            </a:r>
            <a:r>
              <a:rPr sz="1300" b="1" spc="95" dirty="0">
                <a:latin typeface="Tahoma"/>
                <a:cs typeface="Tahoma"/>
              </a:rPr>
              <a:t> </a:t>
            </a:r>
            <a:r>
              <a:rPr lang="es-ES" sz="1300" b="1" spc="80" dirty="0">
                <a:latin typeface="Tahoma"/>
                <a:cs typeface="Tahoma"/>
              </a:rPr>
              <a:t>a las</a:t>
            </a:r>
            <a:r>
              <a:rPr sz="1300" b="1" spc="95" dirty="0">
                <a:latin typeface="Tahoma"/>
                <a:cs typeface="Tahoma"/>
              </a:rPr>
              <a:t> </a:t>
            </a:r>
            <a:r>
              <a:rPr sz="1300" b="1" dirty="0">
                <a:latin typeface="Tahoma"/>
                <a:cs typeface="Tahoma"/>
              </a:rPr>
              <a:t>las</a:t>
            </a:r>
            <a:r>
              <a:rPr sz="1300" b="1" spc="110" dirty="0">
                <a:latin typeface="Tahoma"/>
                <a:cs typeface="Tahoma"/>
              </a:rPr>
              <a:t> </a:t>
            </a:r>
            <a:r>
              <a:rPr sz="1300" b="1" dirty="0" err="1">
                <a:latin typeface="Tahoma"/>
                <a:cs typeface="Tahoma"/>
              </a:rPr>
              <a:t>áreas</a:t>
            </a:r>
            <a:r>
              <a:rPr sz="1300" b="1" spc="110" dirty="0">
                <a:latin typeface="Tahoma"/>
                <a:cs typeface="Tahoma"/>
              </a:rPr>
              <a:t> </a:t>
            </a:r>
            <a:r>
              <a:rPr lang="es-ES" sz="1300" b="1" spc="110" dirty="0">
                <a:latin typeface="Tahoma"/>
                <a:cs typeface="Tahoma"/>
              </a:rPr>
              <a:t>que presentan </a:t>
            </a:r>
            <a:r>
              <a:rPr sz="1300" b="1" spc="-10" dirty="0" err="1">
                <a:latin typeface="Tahoma"/>
                <a:cs typeface="Tahoma"/>
              </a:rPr>
              <a:t>alertas</a:t>
            </a:r>
            <a:r>
              <a:rPr lang="es-ES" sz="1300" b="1" spc="50" dirty="0">
                <a:latin typeface="Tahoma"/>
                <a:cs typeface="Tahoma"/>
              </a:rPr>
              <a:t>.</a:t>
            </a:r>
            <a:endParaRPr sz="1300" dirty="0">
              <a:latin typeface="Tahoma"/>
              <a:cs typeface="Tahoma"/>
            </a:endParaRPr>
          </a:p>
          <a:p>
            <a:pPr marL="43815" marR="111760">
              <a:lnSpc>
                <a:spcPct val="109000"/>
              </a:lnSpc>
              <a:spcBef>
                <a:spcPts val="225"/>
              </a:spcBef>
            </a:pPr>
            <a:r>
              <a:rPr sz="1300" b="1" spc="50" dirty="0" err="1">
                <a:latin typeface="Tahoma"/>
                <a:cs typeface="Tahoma"/>
              </a:rPr>
              <a:t>Establecer</a:t>
            </a:r>
            <a:r>
              <a:rPr sz="1300" b="1" spc="120" dirty="0">
                <a:latin typeface="Tahoma"/>
                <a:cs typeface="Tahoma"/>
              </a:rPr>
              <a:t> </a:t>
            </a:r>
            <a:r>
              <a:rPr sz="1300" b="1" spc="10" dirty="0" err="1">
                <a:latin typeface="Tahoma"/>
                <a:cs typeface="Tahoma"/>
              </a:rPr>
              <a:t>estrategia</a:t>
            </a:r>
            <a:r>
              <a:rPr lang="es-ES" sz="1300" b="1" spc="10" dirty="0">
                <a:latin typeface="Tahoma"/>
                <a:cs typeface="Tahoma"/>
              </a:rPr>
              <a:t>s</a:t>
            </a:r>
            <a:r>
              <a:rPr sz="1300" b="1" spc="114" dirty="0">
                <a:latin typeface="Tahoma"/>
                <a:cs typeface="Tahoma"/>
              </a:rPr>
              <a:t> </a:t>
            </a:r>
            <a:r>
              <a:rPr sz="1300" b="1" spc="85" dirty="0">
                <a:latin typeface="Tahoma"/>
                <a:cs typeface="Tahoma"/>
              </a:rPr>
              <a:t>de</a:t>
            </a:r>
            <a:r>
              <a:rPr sz="1300" b="1" spc="105" dirty="0">
                <a:latin typeface="Tahoma"/>
                <a:cs typeface="Tahoma"/>
              </a:rPr>
              <a:t> </a:t>
            </a:r>
            <a:r>
              <a:rPr sz="1300" b="1" spc="35" dirty="0" err="1">
                <a:latin typeface="Tahoma"/>
                <a:cs typeface="Tahoma"/>
              </a:rPr>
              <a:t>reforma</a:t>
            </a:r>
            <a:r>
              <a:rPr sz="1300" b="1" spc="35" dirty="0">
                <a:latin typeface="Tahoma"/>
                <a:cs typeface="Tahoma"/>
              </a:rPr>
              <a:t> </a:t>
            </a:r>
            <a:r>
              <a:rPr sz="1300" b="1" spc="10" dirty="0">
                <a:latin typeface="Tahoma"/>
                <a:cs typeface="Tahoma"/>
              </a:rPr>
              <a:t>y</a:t>
            </a:r>
            <a:r>
              <a:rPr sz="1300" b="1" spc="110" dirty="0">
                <a:latin typeface="Tahoma"/>
                <a:cs typeface="Tahoma"/>
              </a:rPr>
              <a:t> </a:t>
            </a:r>
            <a:r>
              <a:rPr sz="1300" b="1" spc="10" dirty="0" err="1">
                <a:latin typeface="Tahoma"/>
                <a:cs typeface="Tahoma"/>
              </a:rPr>
              <a:t>mejora</a:t>
            </a:r>
            <a:r>
              <a:rPr sz="1300" b="1" spc="125" dirty="0">
                <a:latin typeface="Tahoma"/>
                <a:cs typeface="Tahoma"/>
              </a:rPr>
              <a:t> </a:t>
            </a:r>
            <a:r>
              <a:rPr lang="es-ES" sz="1300" b="1" spc="-25" dirty="0">
                <a:latin typeface="Tahoma"/>
                <a:cs typeface="Tahoma"/>
              </a:rPr>
              <a:t>para la</a:t>
            </a:r>
            <a:r>
              <a:rPr lang="es-ES" sz="1300" b="1" spc="500" dirty="0">
                <a:latin typeface="Tahoma"/>
                <a:cs typeface="Tahoma"/>
              </a:rPr>
              <a:t> </a:t>
            </a:r>
            <a:r>
              <a:rPr lang="es-ES" sz="1300" b="1" spc="-10" dirty="0">
                <a:latin typeface="Tahoma"/>
                <a:cs typeface="Tahoma"/>
              </a:rPr>
              <a:t>gestión de indicadores</a:t>
            </a:r>
            <a:r>
              <a:rPr sz="1300" b="1" spc="-10" dirty="0">
                <a:latin typeface="Tahoma"/>
                <a:cs typeface="Tahoma"/>
              </a:rPr>
              <a:t>.</a:t>
            </a:r>
            <a:endParaRPr sz="1300" dirty="0">
              <a:latin typeface="Tahoma"/>
              <a:cs typeface="Tahoma"/>
            </a:endParaRPr>
          </a:p>
          <a:p>
            <a:pPr marR="5080">
              <a:lnSpc>
                <a:spcPct val="109100"/>
              </a:lnSpc>
              <a:spcBef>
                <a:spcPts val="160"/>
              </a:spcBef>
            </a:pPr>
            <a:r>
              <a:rPr sz="1300" b="1" spc="10" dirty="0">
                <a:latin typeface="Tahoma"/>
                <a:cs typeface="Tahoma"/>
              </a:rPr>
              <a:t>Se</a:t>
            </a:r>
            <a:r>
              <a:rPr sz="1300" b="1" spc="110" dirty="0">
                <a:latin typeface="Tahoma"/>
                <a:cs typeface="Tahoma"/>
              </a:rPr>
              <a:t> </a:t>
            </a:r>
            <a:r>
              <a:rPr sz="1300" b="1" spc="50" dirty="0" err="1">
                <a:latin typeface="Tahoma"/>
                <a:cs typeface="Tahoma"/>
              </a:rPr>
              <a:t>necesita</a:t>
            </a:r>
            <a:r>
              <a:rPr sz="1300" b="1" spc="105" dirty="0">
                <a:latin typeface="Tahoma"/>
                <a:cs typeface="Tahoma"/>
              </a:rPr>
              <a:t> </a:t>
            </a:r>
            <a:r>
              <a:rPr sz="1300" b="1" spc="10" dirty="0" err="1">
                <a:latin typeface="Tahoma"/>
                <a:cs typeface="Tahoma"/>
              </a:rPr>
              <a:t>intervenir</a:t>
            </a:r>
            <a:r>
              <a:rPr sz="1300" b="1" spc="120" dirty="0">
                <a:latin typeface="Tahoma"/>
                <a:cs typeface="Tahoma"/>
              </a:rPr>
              <a:t> </a:t>
            </a:r>
            <a:r>
              <a:rPr sz="1300" b="1" spc="-25" dirty="0" err="1">
                <a:latin typeface="Tahoma"/>
                <a:cs typeface="Tahoma"/>
              </a:rPr>
              <a:t>los</a:t>
            </a:r>
            <a:r>
              <a:rPr sz="1300" b="1" spc="-25" dirty="0">
                <a:latin typeface="Tahoma"/>
                <a:cs typeface="Tahoma"/>
              </a:rPr>
              <a:t> </a:t>
            </a:r>
            <a:r>
              <a:rPr sz="1300" b="1" spc="55" dirty="0" err="1">
                <a:latin typeface="Tahoma"/>
                <a:cs typeface="Tahoma"/>
              </a:rPr>
              <a:t>procesos</a:t>
            </a:r>
            <a:r>
              <a:rPr sz="1300" b="1" dirty="0">
                <a:latin typeface="Tahoma"/>
                <a:cs typeface="Tahoma"/>
              </a:rPr>
              <a:t> </a:t>
            </a:r>
            <a:r>
              <a:rPr sz="1300" b="1" spc="85" dirty="0">
                <a:latin typeface="Tahoma"/>
                <a:cs typeface="Tahoma"/>
              </a:rPr>
              <a:t>de</a:t>
            </a:r>
            <a:r>
              <a:rPr sz="1300" b="1" spc="5" dirty="0">
                <a:latin typeface="Tahoma"/>
                <a:cs typeface="Tahoma"/>
              </a:rPr>
              <a:t> </a:t>
            </a:r>
            <a:r>
              <a:rPr lang="es-ES" sz="1300" b="1" spc="55" dirty="0">
                <a:latin typeface="Tahoma"/>
                <a:cs typeface="Tahoma"/>
              </a:rPr>
              <a:t>apoyo, ya que no se realiza reporte del total de sus indicadores y es el macroproceso que presenta la mayor cantidad de alertas.</a:t>
            </a:r>
            <a:endParaRPr lang="es-ES" sz="1300" b="1" spc="20" dirty="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46467" y="4429564"/>
            <a:ext cx="2867025" cy="1401473"/>
          </a:xfrm>
          <a:prstGeom prst="rect">
            <a:avLst/>
          </a:prstGeom>
        </p:spPr>
        <p:txBody>
          <a:bodyPr vert="horz" wrap="square" lIns="0" tIns="21145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64"/>
              </a:spcBef>
            </a:pPr>
            <a:r>
              <a:rPr sz="3100" spc="-20" dirty="0">
                <a:solidFill>
                  <a:srgbClr val="0049AC"/>
                </a:solidFill>
                <a:latin typeface="Calibri"/>
                <a:cs typeface="Calibri"/>
              </a:rPr>
              <a:t>Meta</a:t>
            </a:r>
            <a:endParaRPr sz="3100" dirty="0">
              <a:latin typeface="Calibri"/>
              <a:cs typeface="Calibri"/>
            </a:endParaRPr>
          </a:p>
          <a:p>
            <a:pPr marL="13970" marR="5080" algn="just">
              <a:lnSpc>
                <a:spcPct val="109300"/>
              </a:lnSpc>
              <a:spcBef>
                <a:spcPts val="550"/>
              </a:spcBef>
            </a:pPr>
            <a:r>
              <a:rPr sz="1300" b="1" dirty="0" err="1">
                <a:latin typeface="Tahoma"/>
                <a:cs typeface="Tahoma"/>
              </a:rPr>
              <a:t>Realizar</a:t>
            </a:r>
            <a:r>
              <a:rPr sz="1300" b="1" spc="114" dirty="0">
                <a:latin typeface="Tahoma"/>
                <a:cs typeface="Tahoma"/>
              </a:rPr>
              <a:t> </a:t>
            </a:r>
            <a:r>
              <a:rPr sz="1300" b="1" spc="55" dirty="0" err="1">
                <a:latin typeface="Tahoma"/>
                <a:cs typeface="Tahoma"/>
              </a:rPr>
              <a:t>seguimiento</a:t>
            </a:r>
            <a:r>
              <a:rPr sz="1300" b="1" spc="110" dirty="0">
                <a:latin typeface="Tahoma"/>
                <a:cs typeface="Tahoma"/>
              </a:rPr>
              <a:t> </a:t>
            </a:r>
            <a:r>
              <a:rPr sz="1300" b="1" dirty="0">
                <a:latin typeface="Tahoma"/>
                <a:cs typeface="Tahoma"/>
              </a:rPr>
              <a:t>al</a:t>
            </a:r>
            <a:r>
              <a:rPr sz="1300" b="1" spc="105" dirty="0">
                <a:latin typeface="Tahoma"/>
                <a:cs typeface="Tahoma"/>
              </a:rPr>
              <a:t> </a:t>
            </a:r>
            <a:r>
              <a:rPr sz="1300" b="1" spc="-170" dirty="0">
                <a:latin typeface="Tahoma"/>
                <a:cs typeface="Tahoma"/>
              </a:rPr>
              <a:t>100%</a:t>
            </a:r>
            <a:r>
              <a:rPr sz="1300" b="1" spc="90" dirty="0">
                <a:latin typeface="Tahoma"/>
                <a:cs typeface="Tahoma"/>
              </a:rPr>
              <a:t> </a:t>
            </a:r>
            <a:r>
              <a:rPr sz="1300" b="1" spc="60" dirty="0">
                <a:latin typeface="Tahoma"/>
                <a:cs typeface="Tahoma"/>
              </a:rPr>
              <a:t>de </a:t>
            </a:r>
            <a:r>
              <a:rPr sz="1300" b="1" dirty="0" err="1">
                <a:latin typeface="Tahoma"/>
                <a:cs typeface="Tahoma"/>
              </a:rPr>
              <a:t>los</a:t>
            </a:r>
            <a:r>
              <a:rPr sz="1300" b="1" spc="25" dirty="0">
                <a:latin typeface="Tahoma"/>
                <a:cs typeface="Tahoma"/>
              </a:rPr>
              <a:t> </a:t>
            </a:r>
            <a:r>
              <a:rPr sz="1300" b="1" spc="55" dirty="0" err="1">
                <a:latin typeface="Tahoma"/>
                <a:cs typeface="Tahoma"/>
              </a:rPr>
              <a:t>indicadores</a:t>
            </a:r>
            <a:r>
              <a:rPr sz="1300" b="1" spc="30" dirty="0">
                <a:latin typeface="Tahoma"/>
                <a:cs typeface="Tahoma"/>
              </a:rPr>
              <a:t> </a:t>
            </a:r>
            <a:r>
              <a:rPr sz="1300" b="1" spc="85" dirty="0">
                <a:latin typeface="Tahoma"/>
                <a:cs typeface="Tahoma"/>
              </a:rPr>
              <a:t>de</a:t>
            </a:r>
            <a:r>
              <a:rPr sz="1300" b="1" spc="30" dirty="0">
                <a:latin typeface="Tahoma"/>
                <a:cs typeface="Tahoma"/>
              </a:rPr>
              <a:t> </a:t>
            </a:r>
            <a:r>
              <a:rPr sz="1300" b="1" spc="55" dirty="0" err="1">
                <a:latin typeface="Tahoma"/>
                <a:cs typeface="Tahoma"/>
              </a:rPr>
              <a:t>gestión</a:t>
            </a:r>
            <a:r>
              <a:rPr sz="1300" b="1" spc="25" dirty="0">
                <a:latin typeface="Tahoma"/>
                <a:cs typeface="Tahoma"/>
              </a:rPr>
              <a:t> </a:t>
            </a:r>
            <a:r>
              <a:rPr sz="1300" b="1" spc="85" dirty="0">
                <a:latin typeface="Tahoma"/>
                <a:cs typeface="Tahoma"/>
              </a:rPr>
              <a:t>de</a:t>
            </a:r>
            <a:r>
              <a:rPr sz="1300" b="1" spc="15" dirty="0">
                <a:latin typeface="Tahoma"/>
                <a:cs typeface="Tahoma"/>
              </a:rPr>
              <a:t> </a:t>
            </a:r>
            <a:r>
              <a:rPr sz="1300" b="1" spc="-25" dirty="0">
                <a:latin typeface="Tahoma"/>
                <a:cs typeface="Tahoma"/>
              </a:rPr>
              <a:t>la </a:t>
            </a:r>
            <a:r>
              <a:rPr sz="1300" b="1" spc="40" dirty="0">
                <a:latin typeface="Tahoma"/>
                <a:cs typeface="Tahoma"/>
              </a:rPr>
              <a:t>SED</a:t>
            </a:r>
            <a:r>
              <a:rPr lang="es-ES" sz="1300" b="1" spc="40" dirty="0">
                <a:latin typeface="Tahoma"/>
                <a:cs typeface="Tahoma"/>
              </a:rPr>
              <a:t>.</a:t>
            </a:r>
            <a:endParaRPr sz="1300" dirty="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70908" y="3444697"/>
            <a:ext cx="1034884" cy="1021892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604509" y="3057284"/>
            <a:ext cx="1938655" cy="3256789"/>
          </a:xfrm>
          <a:prstGeom prst="rect">
            <a:avLst/>
          </a:prstGeom>
        </p:spPr>
        <p:txBody>
          <a:bodyPr vert="horz" wrap="square" lIns="0" tIns="260985" rIns="0" bIns="0" rtlCol="0">
            <a:spAutoFit/>
          </a:bodyPr>
          <a:lstStyle/>
          <a:p>
            <a:pPr marL="84455">
              <a:lnSpc>
                <a:spcPct val="100000"/>
              </a:lnSpc>
              <a:spcBef>
                <a:spcPts val="2055"/>
              </a:spcBef>
            </a:pPr>
            <a:r>
              <a:rPr lang="es-CO" sz="4800" spc="-10" dirty="0">
                <a:solidFill>
                  <a:srgbClr val="0049AC"/>
                </a:solidFill>
                <a:latin typeface="Calibri"/>
                <a:cs typeface="Calibri"/>
              </a:rPr>
              <a:t>35</a:t>
            </a:r>
            <a:r>
              <a:rPr sz="4800" spc="-10" dirty="0">
                <a:solidFill>
                  <a:srgbClr val="0049AC"/>
                </a:solidFill>
                <a:latin typeface="Calibri"/>
                <a:cs typeface="Calibri"/>
              </a:rPr>
              <a:t>%</a:t>
            </a:r>
            <a:endParaRPr sz="4800" dirty="0">
              <a:latin typeface="Calibri"/>
              <a:cs typeface="Calibri"/>
            </a:endParaRPr>
          </a:p>
          <a:p>
            <a:pPr marL="61594" marR="197485">
              <a:lnSpc>
                <a:spcPct val="88500"/>
              </a:lnSpc>
              <a:spcBef>
                <a:spcPts val="869"/>
              </a:spcBef>
            </a:pPr>
            <a:r>
              <a:rPr sz="1600" b="1" spc="75" dirty="0">
                <a:latin typeface="Tahoma"/>
                <a:cs typeface="Tahoma"/>
              </a:rPr>
              <a:t>De</a:t>
            </a:r>
            <a:r>
              <a:rPr sz="1600" b="1" spc="15" dirty="0">
                <a:latin typeface="Tahoma"/>
                <a:cs typeface="Tahoma"/>
              </a:rPr>
              <a:t> </a:t>
            </a:r>
            <a:r>
              <a:rPr sz="1600" b="1" dirty="0" err="1">
                <a:latin typeface="Tahoma"/>
                <a:cs typeface="Tahoma"/>
              </a:rPr>
              <a:t>los</a:t>
            </a:r>
            <a:r>
              <a:rPr sz="1600" b="1" spc="40" dirty="0">
                <a:latin typeface="Tahoma"/>
                <a:cs typeface="Tahoma"/>
              </a:rPr>
              <a:t> </a:t>
            </a:r>
            <a:r>
              <a:rPr sz="1600" b="1" spc="-10" dirty="0" err="1">
                <a:latin typeface="Tahoma"/>
                <a:cs typeface="Tahoma"/>
              </a:rPr>
              <a:t>procesos</a:t>
            </a:r>
            <a:r>
              <a:rPr sz="1600" b="1" spc="-10" dirty="0">
                <a:latin typeface="Tahoma"/>
                <a:cs typeface="Tahoma"/>
              </a:rPr>
              <a:t> </a:t>
            </a:r>
            <a:r>
              <a:rPr sz="1600" b="1" spc="-10" dirty="0" err="1">
                <a:latin typeface="Tahoma"/>
                <a:cs typeface="Tahoma"/>
              </a:rPr>
              <a:t>presenta</a:t>
            </a:r>
            <a:r>
              <a:rPr sz="1600" b="1" spc="-10" dirty="0">
                <a:latin typeface="Tahoma"/>
                <a:cs typeface="Tahoma"/>
              </a:rPr>
              <a:t> </a:t>
            </a:r>
            <a:r>
              <a:rPr sz="1600" b="1" dirty="0" err="1">
                <a:latin typeface="Tahoma"/>
                <a:cs typeface="Tahoma"/>
              </a:rPr>
              <a:t>indicadores</a:t>
            </a:r>
            <a:r>
              <a:rPr sz="1600" b="1" spc="480" dirty="0">
                <a:latin typeface="Tahoma"/>
                <a:cs typeface="Tahoma"/>
              </a:rPr>
              <a:t> </a:t>
            </a:r>
            <a:r>
              <a:rPr sz="1600" b="1" spc="30" dirty="0" err="1">
                <a:latin typeface="Tahoma"/>
                <a:cs typeface="Tahoma"/>
              </a:rPr>
              <a:t>en</a:t>
            </a:r>
            <a:r>
              <a:rPr sz="1600" b="1" spc="30" dirty="0">
                <a:latin typeface="Tahoma"/>
                <a:cs typeface="Tahoma"/>
              </a:rPr>
              <a:t> </a:t>
            </a:r>
            <a:r>
              <a:rPr sz="1600" b="1" spc="-10" dirty="0" err="1">
                <a:latin typeface="Tahoma"/>
                <a:cs typeface="Tahoma"/>
              </a:rPr>
              <a:t>alertas</a:t>
            </a:r>
            <a:endParaRPr sz="1600" dirty="0">
              <a:latin typeface="Tahoma"/>
              <a:cs typeface="Tahoma"/>
            </a:endParaRPr>
          </a:p>
          <a:p>
            <a:pPr marL="12700" marR="5080">
              <a:lnSpc>
                <a:spcPct val="88500"/>
              </a:lnSpc>
              <a:spcBef>
                <a:spcPts val="1295"/>
              </a:spcBef>
            </a:pPr>
            <a:r>
              <a:rPr sz="1600" b="1" dirty="0">
                <a:solidFill>
                  <a:srgbClr val="E36C09"/>
                </a:solidFill>
                <a:latin typeface="Tahoma"/>
                <a:cs typeface="Tahoma"/>
              </a:rPr>
              <a:t>El</a:t>
            </a:r>
            <a:r>
              <a:rPr sz="1600" b="1" spc="25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55" dirty="0">
                <a:solidFill>
                  <a:srgbClr val="E36C09"/>
                </a:solidFill>
                <a:latin typeface="Tahoma"/>
                <a:cs typeface="Tahoma"/>
              </a:rPr>
              <a:t>macro</a:t>
            </a:r>
            <a:r>
              <a:rPr sz="1600" b="1" spc="2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-10" dirty="0" err="1">
                <a:solidFill>
                  <a:srgbClr val="E36C09"/>
                </a:solidFill>
                <a:latin typeface="Tahoma"/>
                <a:cs typeface="Tahoma"/>
              </a:rPr>
              <a:t>proceso</a:t>
            </a:r>
            <a:r>
              <a:rPr sz="1600" b="1" spc="-1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65" dirty="0">
                <a:solidFill>
                  <a:srgbClr val="E36C09"/>
                </a:solidFill>
                <a:latin typeface="Tahoma"/>
                <a:cs typeface="Tahoma"/>
              </a:rPr>
              <a:t>de</a:t>
            </a:r>
            <a:r>
              <a:rPr sz="1600" b="1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lang="es-ES" sz="1600" b="1" spc="-10" dirty="0">
                <a:solidFill>
                  <a:srgbClr val="E36C09"/>
                </a:solidFill>
                <a:latin typeface="Tahoma"/>
                <a:cs typeface="Tahoma"/>
              </a:rPr>
              <a:t>apoyo</a:t>
            </a:r>
            <a:r>
              <a:rPr sz="1600" b="1" spc="145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-10" dirty="0" err="1">
                <a:solidFill>
                  <a:srgbClr val="E36C09"/>
                </a:solidFill>
                <a:latin typeface="Tahoma"/>
                <a:cs typeface="Tahoma"/>
              </a:rPr>
              <a:t>presenta</a:t>
            </a:r>
            <a:r>
              <a:rPr sz="1600" b="1" spc="-1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lang="es-ES" sz="1600" b="1" spc="-150" dirty="0">
                <a:solidFill>
                  <a:srgbClr val="E36C09"/>
                </a:solidFill>
                <a:latin typeface="Tahoma"/>
                <a:cs typeface="Tahoma"/>
              </a:rPr>
              <a:t>66,6</a:t>
            </a:r>
            <a:r>
              <a:rPr sz="1600" b="1" spc="-150" dirty="0">
                <a:solidFill>
                  <a:srgbClr val="E36C09"/>
                </a:solidFill>
                <a:latin typeface="Tahoma"/>
                <a:cs typeface="Tahoma"/>
              </a:rPr>
              <a:t>%</a:t>
            </a:r>
            <a:r>
              <a:rPr sz="1600" b="1" spc="4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lang="es-CO" sz="1600" b="1" spc="40" dirty="0">
                <a:solidFill>
                  <a:srgbClr val="E36C09"/>
                </a:solidFill>
                <a:latin typeface="Tahoma"/>
                <a:cs typeface="Tahoma"/>
              </a:rPr>
              <a:t>de sus </a:t>
            </a:r>
            <a:r>
              <a:rPr sz="1600" b="1" spc="-10" dirty="0" err="1">
                <a:solidFill>
                  <a:srgbClr val="E36C09"/>
                </a:solidFill>
                <a:latin typeface="Tahoma"/>
                <a:cs typeface="Tahoma"/>
              </a:rPr>
              <a:t>indicadores</a:t>
            </a:r>
            <a:r>
              <a:rPr sz="1600" b="1" spc="-1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55" dirty="0" err="1">
                <a:solidFill>
                  <a:srgbClr val="E36C09"/>
                </a:solidFill>
                <a:latin typeface="Tahoma"/>
                <a:cs typeface="Tahoma"/>
              </a:rPr>
              <a:t>en</a:t>
            </a:r>
            <a:r>
              <a:rPr sz="1600" b="1" spc="-10" dirty="0">
                <a:solidFill>
                  <a:srgbClr val="E36C09"/>
                </a:solidFill>
                <a:latin typeface="Tahoma"/>
                <a:cs typeface="Tahoma"/>
              </a:rPr>
              <a:t> </a:t>
            </a:r>
            <a:r>
              <a:rPr sz="1600" b="1" spc="-10" dirty="0" err="1">
                <a:solidFill>
                  <a:srgbClr val="E36C09"/>
                </a:solidFill>
                <a:latin typeface="Tahoma"/>
                <a:cs typeface="Tahoma"/>
              </a:rPr>
              <a:t>alertas</a:t>
            </a:r>
            <a:endParaRPr sz="1600" dirty="0">
              <a:latin typeface="Tahoma"/>
              <a:cs typeface="Tahom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30521" y="1826260"/>
            <a:ext cx="1035558" cy="704976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90821" y="5151030"/>
            <a:ext cx="1165580" cy="913676"/>
          </a:xfrm>
          <a:prstGeom prst="rect">
            <a:avLst/>
          </a:prstGeom>
        </p:spPr>
      </p:pic>
      <p:sp>
        <p:nvSpPr>
          <p:cNvPr id="17" name="object 11">
            <a:extLst>
              <a:ext uri="{FF2B5EF4-FFF2-40B4-BE49-F238E27FC236}">
                <a16:creationId xmlns:a16="http://schemas.microsoft.com/office/drawing/2014/main" id="{108EAB93-6A42-0BBD-4DA4-BE7074851025}"/>
              </a:ext>
            </a:extLst>
          </p:cNvPr>
          <p:cNvSpPr txBox="1"/>
          <p:nvPr/>
        </p:nvSpPr>
        <p:spPr>
          <a:xfrm>
            <a:off x="3883914" y="141478"/>
            <a:ext cx="453517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3600">
                <a:solidFill>
                  <a:srgbClr val="0049AC"/>
                </a:solidFill>
                <a:latin typeface="Calibri"/>
                <a:cs typeface="Calibri"/>
              </a:rPr>
              <a:t>Indicadores con alerta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18" name="object 10">
            <a:extLst>
              <a:ext uri="{FF2B5EF4-FFF2-40B4-BE49-F238E27FC236}">
                <a16:creationId xmlns:a16="http://schemas.microsoft.com/office/drawing/2014/main" id="{47ADCD07-60A0-C318-7A38-4E4D199C3A4C}"/>
              </a:ext>
            </a:extLst>
          </p:cNvPr>
          <p:cNvSpPr txBox="1"/>
          <p:nvPr/>
        </p:nvSpPr>
        <p:spPr>
          <a:xfrm>
            <a:off x="760605" y="1069007"/>
            <a:ext cx="4419092" cy="98424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100" spc="-20" dirty="0">
                <a:solidFill>
                  <a:srgbClr val="0049AC"/>
                </a:solidFill>
                <a:latin typeface="Calibri"/>
                <a:cs typeface="Calibri"/>
              </a:rPr>
              <a:t>En</a:t>
            </a:r>
            <a:r>
              <a:rPr lang="es-ES" sz="3100" spc="-20" dirty="0">
                <a:solidFill>
                  <a:srgbClr val="0049AC"/>
                </a:solidFill>
                <a:latin typeface="Calibri"/>
                <a:cs typeface="Calibri"/>
              </a:rPr>
              <a:t> el 2do semestre</a:t>
            </a: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s-ES" sz="3100" spc="-20" dirty="0">
                <a:solidFill>
                  <a:srgbClr val="0049AC"/>
                </a:solidFill>
                <a:latin typeface="Calibri"/>
                <a:cs typeface="Calibri"/>
              </a:rPr>
              <a:t> de 2024</a:t>
            </a:r>
            <a:endParaRPr sz="3100" spc="-20" dirty="0">
              <a:solidFill>
                <a:srgbClr val="0049AC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ject 2">
            <a:extLst>
              <a:ext uri="{FF2B5EF4-FFF2-40B4-BE49-F238E27FC236}">
                <a16:creationId xmlns:a16="http://schemas.microsoft.com/office/drawing/2014/main" id="{06E48618-092E-1B8E-B357-F81D85D98C10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151550" y="0"/>
            <a:ext cx="12343549" cy="7013953"/>
          </a:xfrm>
          <a:prstGeom prst="rect">
            <a:avLst/>
          </a:prstGeom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1860067A-294F-7A41-914A-E8E767F068BC}"/>
              </a:ext>
            </a:extLst>
          </p:cNvPr>
          <p:cNvSpPr txBox="1"/>
          <p:nvPr/>
        </p:nvSpPr>
        <p:spPr>
          <a:xfrm>
            <a:off x="359681" y="317225"/>
            <a:ext cx="6149856" cy="4796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>
              <a:lnSpc>
                <a:spcPts val="2860"/>
              </a:lnSpc>
            </a:pPr>
            <a:r>
              <a:rPr lang="es-CO" sz="3200" spc="-10" dirty="0">
                <a:solidFill>
                  <a:schemeClr val="bg1"/>
                </a:solidFill>
                <a:latin typeface="Calibri"/>
                <a:cs typeface="Calibri"/>
              </a:rPr>
              <a:t>Indicadores</a:t>
            </a:r>
            <a:r>
              <a:rPr lang="es-CO" sz="3200" spc="-5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CO" sz="3200" dirty="0">
                <a:solidFill>
                  <a:schemeClr val="bg1"/>
                </a:solidFill>
                <a:latin typeface="Calibri"/>
                <a:cs typeface="Calibri"/>
              </a:rPr>
              <a:t>con</a:t>
            </a:r>
            <a:r>
              <a:rPr lang="es-CO" sz="3200" spc="-65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CO" sz="3200" spc="-10" dirty="0">
                <a:solidFill>
                  <a:schemeClr val="bg1"/>
                </a:solidFill>
                <a:latin typeface="Calibri"/>
                <a:cs typeface="Calibri"/>
              </a:rPr>
              <a:t>alerta</a:t>
            </a:r>
            <a:endParaRPr lang="es-CO" sz="3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graphicFrame>
        <p:nvGraphicFramePr>
          <p:cNvPr id="38" name="object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136746"/>
              </p:ext>
            </p:extLst>
          </p:nvPr>
        </p:nvGraphicFramePr>
        <p:xfrm>
          <a:off x="575986" y="5079979"/>
          <a:ext cx="4587532" cy="130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472">
                  <a:extLst>
                    <a:ext uri="{9D8B030D-6E8A-4147-A177-3AD203B41FA5}">
                      <a16:colId xmlns:a16="http://schemas.microsoft.com/office/drawing/2014/main" val="1789762571"/>
                    </a:ext>
                  </a:extLst>
                </a:gridCol>
                <a:gridCol w="1776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8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7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703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>
                      <a:solidFill>
                        <a:srgbClr val="1C334E"/>
                      </a:solidFill>
                      <a:prstDash val="soli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120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Servicio</a:t>
                      </a:r>
                      <a:r>
                        <a:rPr sz="1200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integral</a:t>
                      </a:r>
                      <a:r>
                        <a:rPr sz="1200" spc="-4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sz="1200" spc="-3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ciudadanía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>
                      <a:solidFill>
                        <a:srgbClr val="1C334E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846">
                <a:tc>
                  <a:txBody>
                    <a:bodyPr/>
                    <a:lstStyle/>
                    <a:p>
                      <a:pPr marL="10795" marR="3175" algn="ctr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9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Código</a:t>
                      </a:r>
                      <a:endParaRPr sz="9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9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 marR="317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9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900" b="1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900" b="1" spc="-3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900" b="1" spc="-1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9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9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900" b="1" spc="-1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9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9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9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9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9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9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9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9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9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1853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E050_05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Oportunidad en la respuesta a los requerimientos de los ciudadanos gestionados.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lang="es-CO"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4,6</a:t>
                      </a:r>
                      <a:r>
                        <a:rPr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95%</a:t>
                      </a:r>
                      <a:endParaRPr sz="105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object 24"/>
          <p:cNvSpPr txBox="1"/>
          <p:nvPr/>
        </p:nvSpPr>
        <p:spPr>
          <a:xfrm>
            <a:off x="575986" y="4789737"/>
            <a:ext cx="4587532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130"/>
              </a:spcBef>
            </a:pPr>
            <a:r>
              <a:rPr sz="1200" dirty="0" err="1">
                <a:solidFill>
                  <a:schemeClr val="bg1"/>
                </a:solidFill>
                <a:latin typeface="Calibri"/>
                <a:cs typeface="Calibri"/>
              </a:rPr>
              <a:t>Procesos</a:t>
            </a:r>
            <a:r>
              <a:rPr sz="1200" spc="-50" dirty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200" spc="-10" dirty="0" err="1">
                <a:solidFill>
                  <a:schemeClr val="bg1"/>
                </a:solidFill>
                <a:latin typeface="Calibri"/>
                <a:cs typeface="Calibri"/>
              </a:rPr>
              <a:t>Estratégicos</a:t>
            </a:r>
            <a:endParaRPr sz="12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0" name="object 25"/>
          <p:cNvSpPr txBox="1"/>
          <p:nvPr/>
        </p:nvSpPr>
        <p:spPr>
          <a:xfrm>
            <a:off x="610447" y="1048538"/>
            <a:ext cx="4553070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710" algn="ctr">
              <a:lnSpc>
                <a:spcPct val="100000"/>
              </a:lnSpc>
              <a:spcBef>
                <a:spcPts val="130"/>
              </a:spcBef>
            </a:pPr>
            <a:r>
              <a:rPr sz="1200" b="1">
                <a:solidFill>
                  <a:schemeClr val="bg1"/>
                </a:solidFill>
                <a:latin typeface="Calibri"/>
                <a:cs typeface="Calibri"/>
              </a:rPr>
              <a:t>Procesos</a:t>
            </a:r>
            <a:r>
              <a:rPr sz="1200" b="1" spc="26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200" b="1">
                <a:solidFill>
                  <a:schemeClr val="bg1"/>
                </a:solidFill>
                <a:latin typeface="Calibri"/>
                <a:cs typeface="Calibri"/>
              </a:rPr>
              <a:t>de</a:t>
            </a:r>
            <a:r>
              <a:rPr sz="1200" b="1" spc="-2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200" b="1" spc="-10">
                <a:solidFill>
                  <a:schemeClr val="bg1"/>
                </a:solidFill>
                <a:latin typeface="Calibri"/>
                <a:cs typeface="Calibri"/>
              </a:rPr>
              <a:t>Evaluación</a:t>
            </a:r>
            <a:r>
              <a:rPr sz="1200" b="1" spc="-4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200" b="1">
                <a:solidFill>
                  <a:schemeClr val="bg1"/>
                </a:solidFill>
                <a:latin typeface="Calibri"/>
                <a:cs typeface="Calibri"/>
              </a:rPr>
              <a:t>y</a:t>
            </a:r>
            <a:r>
              <a:rPr sz="1200" b="1" spc="-15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sz="1200" b="1" spc="-10">
                <a:solidFill>
                  <a:schemeClr val="bg1"/>
                </a:solidFill>
                <a:latin typeface="Calibri"/>
                <a:cs typeface="Calibri"/>
              </a:rPr>
              <a:t>Mejora</a:t>
            </a:r>
            <a:endParaRPr sz="1200" b="1">
              <a:solidFill>
                <a:schemeClr val="bg1"/>
              </a:solidFill>
              <a:latin typeface="Calibri"/>
              <a:cs typeface="Calibri"/>
            </a:endParaRPr>
          </a:p>
        </p:txBody>
      </p:sp>
      <p:graphicFrame>
        <p:nvGraphicFramePr>
          <p:cNvPr id="42" name="object 22">
            <a:extLst>
              <a:ext uri="{FF2B5EF4-FFF2-40B4-BE49-F238E27FC236}">
                <a16:creationId xmlns:a16="http://schemas.microsoft.com/office/drawing/2014/main" id="{A4354F61-FB77-0E16-B60C-53B0B58B5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141746"/>
              </p:ext>
            </p:extLst>
          </p:nvPr>
        </p:nvGraphicFramePr>
        <p:xfrm>
          <a:off x="610447" y="1338779"/>
          <a:ext cx="4553070" cy="131749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37021">
                  <a:extLst>
                    <a:ext uri="{9D8B030D-6E8A-4147-A177-3AD203B41FA5}">
                      <a16:colId xmlns:a16="http://schemas.microsoft.com/office/drawing/2014/main" val="1789762571"/>
                    </a:ext>
                  </a:extLst>
                </a:gridCol>
                <a:gridCol w="15213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7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8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9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382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>
                      <a:solidFill>
                        <a:srgbClr val="1C334E"/>
                      </a:solidFill>
                      <a:prstDash val="soli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85725" indent="0" algn="l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lang="es-CO" sz="1200" b="0" dirty="0">
                          <a:solidFill>
                            <a:schemeClr val="bg1"/>
                          </a:solidFill>
                          <a:latin typeface="+mn-lt"/>
                          <a:cs typeface="Calibri"/>
                        </a:rPr>
                        <a:t>Fortalecimiento</a:t>
                      </a:r>
                      <a:r>
                        <a:rPr lang="es-CO" sz="1200" b="0" spc="-55" dirty="0">
                          <a:solidFill>
                            <a:schemeClr val="bg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s-CO" sz="1200" b="0" spc="-10" dirty="0">
                          <a:solidFill>
                            <a:schemeClr val="bg1"/>
                          </a:solidFill>
                          <a:latin typeface="+mn-lt"/>
                          <a:cs typeface="Calibri"/>
                        </a:rPr>
                        <a:t>organizacional</a:t>
                      </a:r>
                      <a:endParaRPr lang="es-CO" sz="1200" b="0" dirty="0">
                        <a:solidFill>
                          <a:schemeClr val="bg1"/>
                        </a:solidFill>
                        <a:latin typeface="+mn-lt"/>
                        <a:cs typeface="Calibri"/>
                      </a:endParaRPr>
                    </a:p>
                  </a:txBody>
                  <a:tcPr marL="0" marR="0" marT="16510" marB="0">
                    <a:lnL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>
                      <a:solidFill>
                        <a:srgbClr val="1C334E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612">
                <a:tc>
                  <a:txBody>
                    <a:bodyPr/>
                    <a:lstStyle/>
                    <a:p>
                      <a:pPr marL="10795" marR="3175" algn="ctr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Código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0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 marR="317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1000" b="1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3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0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1000" b="1" spc="-1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10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10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78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X210_04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Índice de Desarrollo Institucional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lang="es-CO"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88,3</a:t>
                      </a:r>
                      <a:r>
                        <a:rPr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9</a:t>
                      </a:r>
                      <a:r>
                        <a:rPr lang="es-CO"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3" name="object 22">
            <a:extLst>
              <a:ext uri="{FF2B5EF4-FFF2-40B4-BE49-F238E27FC236}">
                <a16:creationId xmlns:a16="http://schemas.microsoft.com/office/drawing/2014/main" id="{14D870EF-ED60-A50F-4092-56C2359996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953231"/>
              </p:ext>
            </p:extLst>
          </p:nvPr>
        </p:nvGraphicFramePr>
        <p:xfrm>
          <a:off x="610446" y="3120474"/>
          <a:ext cx="4557555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2211">
                  <a:extLst>
                    <a:ext uri="{9D8B030D-6E8A-4147-A177-3AD203B41FA5}">
                      <a16:colId xmlns:a16="http://schemas.microsoft.com/office/drawing/2014/main" val="1789762571"/>
                    </a:ext>
                  </a:extLst>
                </a:gridCol>
                <a:gridCol w="2102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4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656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>
                      <a:solidFill>
                        <a:srgbClr val="1C334E"/>
                      </a:solidFill>
                      <a:prstDash val="soli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lang="es-ES" sz="1200" dirty="0">
                          <a:solidFill>
                            <a:schemeClr val="bg1"/>
                          </a:solidFill>
                          <a:latin typeface="+mn-lt"/>
                          <a:cs typeface="Calibri"/>
                        </a:rPr>
                        <a:t>Innovación y desarrollo de competencias</a:t>
                      </a:r>
                      <a:endParaRPr sz="12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16510" marB="0">
                    <a:lnL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>
                      <a:solidFill>
                        <a:srgbClr val="1C334E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28575">
                      <a:solidFill>
                        <a:srgbClr val="1C334E"/>
                      </a:solidFill>
                      <a:prstDash val="solid"/>
                    </a:lnB>
                    <a:solidFill>
                      <a:srgbClr val="F7954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324">
                <a:tc>
                  <a:txBody>
                    <a:bodyPr/>
                    <a:lstStyle/>
                    <a:p>
                      <a:pPr marL="10795" marR="3175" algn="ctr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Código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1C334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0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 marR="317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1000" b="1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3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1000" b="1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endParaRPr sz="1000" b="1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0795">
                        <a:lnSpc>
                          <a:spcPts val="1040"/>
                        </a:lnSpc>
                        <a:spcBef>
                          <a:spcPts val="5"/>
                        </a:spcBef>
                      </a:pPr>
                      <a:r>
                        <a:rPr lang="es-CO" sz="1000" b="1" spc="-1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317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10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1000" b="1" spc="-20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Tol.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  <a:p>
                      <a:pPr marL="10795">
                        <a:lnSpc>
                          <a:spcPts val="1040"/>
                        </a:lnSpc>
                      </a:pPr>
                      <a:r>
                        <a:rPr sz="1000" b="1" spc="-25">
                          <a:solidFill>
                            <a:schemeClr val="bg1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1000" b="1">
                        <a:solidFill>
                          <a:schemeClr val="bg1"/>
                        </a:solidFill>
                        <a:latin typeface="Trebuchet MS"/>
                        <a:cs typeface="Trebuchet MS"/>
                      </a:endParaRPr>
                    </a:p>
                  </a:txBody>
                  <a:tcPr marL="0" marR="0" marT="266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1C334E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45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M082_02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Cobertura de  colegios que cuentan con ambientes de aprendizaje especializados para la diversificación del núcleo de profundización de nivel de educación media.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lang="es-CO"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57</a:t>
                      </a:r>
                      <a:r>
                        <a:rPr sz="1050" spc="-25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sz="1050" spc="-2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105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105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pPr marL="1270">
                        <a:lnSpc>
                          <a:spcPts val="1235"/>
                        </a:lnSpc>
                      </a:pPr>
                      <a:r>
                        <a:rPr lang="es-CO"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60</a:t>
                      </a:r>
                      <a:r>
                        <a:rPr sz="1050" spc="-25" dirty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4" name="object 24">
            <a:extLst>
              <a:ext uri="{FF2B5EF4-FFF2-40B4-BE49-F238E27FC236}">
                <a16:creationId xmlns:a16="http://schemas.microsoft.com/office/drawing/2014/main" id="{1A41222B-4A42-E05B-2E30-86E0FADF26A7}"/>
              </a:ext>
            </a:extLst>
          </p:cNvPr>
          <p:cNvSpPr txBox="1"/>
          <p:nvPr/>
        </p:nvSpPr>
        <p:spPr>
          <a:xfrm rot="16200000">
            <a:off x="-506398" y="3637087"/>
            <a:ext cx="1732158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130"/>
              </a:spcBef>
            </a:pPr>
            <a:r>
              <a:rPr sz="1200" b="1" dirty="0" err="1">
                <a:solidFill>
                  <a:schemeClr val="bg1"/>
                </a:solidFill>
                <a:latin typeface="Calibri"/>
                <a:cs typeface="Calibri"/>
              </a:rPr>
              <a:t>Proceso</a:t>
            </a:r>
            <a:r>
              <a:rPr lang="es-CO" sz="1200" b="1" dirty="0">
                <a:solidFill>
                  <a:schemeClr val="bg1"/>
                </a:solidFill>
                <a:latin typeface="Calibri"/>
                <a:cs typeface="Calibri"/>
              </a:rPr>
              <a:t>s Misionales</a:t>
            </a:r>
            <a:endParaRPr sz="12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graphicFrame>
        <p:nvGraphicFramePr>
          <p:cNvPr id="47" name="object 19">
            <a:extLst>
              <a:ext uri="{FF2B5EF4-FFF2-40B4-BE49-F238E27FC236}">
                <a16:creationId xmlns:a16="http://schemas.microsoft.com/office/drawing/2014/main" id="{7877A558-0D3B-5607-9CFD-B8E6494B4A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647985"/>
              </p:ext>
            </p:extLst>
          </p:nvPr>
        </p:nvGraphicFramePr>
        <p:xfrm>
          <a:off x="6400800" y="1666806"/>
          <a:ext cx="4560612" cy="1339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8435">
                <a:tc>
                  <a:txBody>
                    <a:bodyPr/>
                    <a:lstStyle/>
                    <a:p>
                      <a:pPr marL="10160" algn="ct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Código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195" marR="3175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10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9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A140_06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Frecuencia de accidentalidad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ts val="1230"/>
                        </a:lnSpc>
                      </a:pPr>
                      <a:r>
                        <a:rPr lang="es-CO"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0,17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73025" algn="r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0,25%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0,75%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39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A140_06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Frecuencia de accidentalidad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</a:t>
                      </a:r>
                      <a:r>
                        <a:rPr lang="es-CO"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73025" algn="r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0,25%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0,75%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01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A140_06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Frecuencia de accidentalidad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</a:t>
                      </a:r>
                      <a:r>
                        <a:rPr lang="es-CO"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73025" algn="r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0,25%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ts val="1230"/>
                        </a:lnSpc>
                      </a:pP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0,75%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9">
                <a:tc>
                  <a:txBody>
                    <a:bodyPr/>
                    <a:lstStyle/>
                    <a:p>
                      <a:pPr marL="356870" marR="325755" indent="30480">
                        <a:lnSpc>
                          <a:spcPct val="100000"/>
                        </a:lnSpc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78898"/>
                  </a:ext>
                </a:extLst>
              </a:tr>
            </a:tbl>
          </a:graphicData>
        </a:graphic>
      </p:graphicFrame>
      <p:sp>
        <p:nvSpPr>
          <p:cNvPr id="51" name="object 24">
            <a:extLst>
              <a:ext uri="{FF2B5EF4-FFF2-40B4-BE49-F238E27FC236}">
                <a16:creationId xmlns:a16="http://schemas.microsoft.com/office/drawing/2014/main" id="{D99994C6-4EEF-1CF1-9D54-3167F0428E12}"/>
              </a:ext>
            </a:extLst>
          </p:cNvPr>
          <p:cNvSpPr txBox="1"/>
          <p:nvPr/>
        </p:nvSpPr>
        <p:spPr>
          <a:xfrm>
            <a:off x="6400800" y="3261649"/>
            <a:ext cx="4560612" cy="20722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130"/>
              </a:spcBef>
            </a:pPr>
            <a:r>
              <a:rPr lang="es-CO" sz="1200">
                <a:solidFill>
                  <a:schemeClr val="bg1"/>
                </a:solidFill>
                <a:latin typeface="Calibri"/>
                <a:cs typeface="Calibri"/>
              </a:rPr>
              <a:t>Gestión Contractual</a:t>
            </a:r>
            <a:endParaRPr sz="1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3" name="object 24">
            <a:extLst>
              <a:ext uri="{FF2B5EF4-FFF2-40B4-BE49-F238E27FC236}">
                <a16:creationId xmlns:a16="http://schemas.microsoft.com/office/drawing/2014/main" id="{819FB822-43F9-187E-F2B2-A0C66AEC4663}"/>
              </a:ext>
            </a:extLst>
          </p:cNvPr>
          <p:cNvSpPr txBox="1"/>
          <p:nvPr/>
        </p:nvSpPr>
        <p:spPr>
          <a:xfrm>
            <a:off x="6400800" y="4521419"/>
            <a:ext cx="4606931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130"/>
              </a:spcBef>
            </a:pPr>
            <a:r>
              <a:rPr lang="es-CO" sz="1200">
                <a:solidFill>
                  <a:schemeClr val="bg1"/>
                </a:solidFill>
                <a:latin typeface="Calibri"/>
                <a:cs typeface="Calibri"/>
              </a:rPr>
              <a:t>Gestión Financiera</a:t>
            </a:r>
            <a:endParaRPr sz="120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4" name="object 25">
            <a:extLst>
              <a:ext uri="{FF2B5EF4-FFF2-40B4-BE49-F238E27FC236}">
                <a16:creationId xmlns:a16="http://schemas.microsoft.com/office/drawing/2014/main" id="{6D7C47AE-F277-A5CD-26FA-ABF6951A0602}"/>
              </a:ext>
            </a:extLst>
          </p:cNvPr>
          <p:cNvSpPr txBox="1"/>
          <p:nvPr/>
        </p:nvSpPr>
        <p:spPr>
          <a:xfrm rot="16200000">
            <a:off x="4118652" y="3286181"/>
            <a:ext cx="3970433" cy="293670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710" algn="ctr">
              <a:lnSpc>
                <a:spcPct val="100000"/>
              </a:lnSpc>
              <a:spcBef>
                <a:spcPts val="130"/>
              </a:spcBef>
            </a:pPr>
            <a:r>
              <a:rPr lang="es-CO">
                <a:solidFill>
                  <a:schemeClr val="bg1"/>
                </a:solidFill>
                <a:latin typeface="Calibri"/>
                <a:cs typeface="Calibri"/>
              </a:rPr>
              <a:t>Proceso de Apoyo</a:t>
            </a:r>
            <a:endParaRPr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56" name="object 25">
            <a:extLst>
              <a:ext uri="{FF2B5EF4-FFF2-40B4-BE49-F238E27FC236}">
                <a16:creationId xmlns:a16="http://schemas.microsoft.com/office/drawing/2014/main" id="{E2E72839-C953-A81F-53C5-ABACE9837D51}"/>
              </a:ext>
            </a:extLst>
          </p:cNvPr>
          <p:cNvSpPr txBox="1"/>
          <p:nvPr/>
        </p:nvSpPr>
        <p:spPr>
          <a:xfrm>
            <a:off x="6400800" y="1447800"/>
            <a:ext cx="4560612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710" algn="ctr">
              <a:lnSpc>
                <a:spcPct val="100000"/>
              </a:lnSpc>
              <a:spcBef>
                <a:spcPts val="130"/>
              </a:spcBef>
            </a:pPr>
            <a:r>
              <a:rPr lang="es-CO" sz="1200">
                <a:solidFill>
                  <a:schemeClr val="bg1"/>
                </a:solidFill>
                <a:latin typeface="Calibri"/>
                <a:cs typeface="Calibri"/>
              </a:rPr>
              <a:t>Talento Humano</a:t>
            </a:r>
            <a:endParaRPr sz="1200">
              <a:solidFill>
                <a:schemeClr val="bg1"/>
              </a:solidFill>
              <a:latin typeface="Calibri"/>
              <a:cs typeface="Calibri"/>
            </a:endParaRPr>
          </a:p>
        </p:txBody>
      </p:sp>
      <p:graphicFrame>
        <p:nvGraphicFramePr>
          <p:cNvPr id="58" name="object 19">
            <a:extLst>
              <a:ext uri="{FF2B5EF4-FFF2-40B4-BE49-F238E27FC236}">
                <a16:creationId xmlns:a16="http://schemas.microsoft.com/office/drawing/2014/main" id="{475DAB1E-D50E-5605-CF2B-0E06C784A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880404"/>
              </p:ext>
            </p:extLst>
          </p:nvPr>
        </p:nvGraphicFramePr>
        <p:xfrm>
          <a:off x="6400800" y="3468876"/>
          <a:ext cx="4560612" cy="8633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4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7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8435">
                <a:tc>
                  <a:txBody>
                    <a:bodyPr/>
                    <a:lstStyle/>
                    <a:p>
                      <a:pPr marL="10160" algn="ct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Código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195" marR="3175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10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9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A110_02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Oportunidad en la publicación de los procesos de selección de contratistas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ts val="1230"/>
                        </a:lnSpc>
                      </a:pPr>
                      <a:r>
                        <a:rPr lang="es-CO"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78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ts val="1230"/>
                        </a:lnSpc>
                      </a:pPr>
                      <a:r>
                        <a:rPr sz="1050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ts val="1230"/>
                        </a:lnSpc>
                      </a:pPr>
                      <a:r>
                        <a:rPr lang="es-CO" sz="1050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95</a:t>
                      </a:r>
                      <a:r>
                        <a:rPr sz="1050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9">
                <a:tc>
                  <a:txBody>
                    <a:bodyPr/>
                    <a:lstStyle/>
                    <a:p>
                      <a:pPr marL="356870" marR="325755" indent="30480">
                        <a:lnSpc>
                          <a:spcPct val="100000"/>
                        </a:lnSpc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78898"/>
                  </a:ext>
                </a:extLst>
              </a:tr>
            </a:tbl>
          </a:graphicData>
        </a:graphic>
      </p:graphicFrame>
      <p:graphicFrame>
        <p:nvGraphicFramePr>
          <p:cNvPr id="59" name="object 19">
            <a:extLst>
              <a:ext uri="{FF2B5EF4-FFF2-40B4-BE49-F238E27FC236}">
                <a16:creationId xmlns:a16="http://schemas.microsoft.com/office/drawing/2014/main" id="{EEDB7DE5-EB41-E67E-1FD9-4EF468D093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449216"/>
              </p:ext>
            </p:extLst>
          </p:nvPr>
        </p:nvGraphicFramePr>
        <p:xfrm>
          <a:off x="6400801" y="4738984"/>
          <a:ext cx="4606930" cy="679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0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9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4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8435">
                <a:tc>
                  <a:txBody>
                    <a:bodyPr/>
                    <a:lstStyle/>
                    <a:p>
                      <a:pPr marL="10160" algn="ct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Código</a:t>
                      </a:r>
                      <a:endParaRPr sz="1000" dirty="0">
                        <a:latin typeface="Trebuchet MS"/>
                        <a:cs typeface="Trebuchet MS"/>
                      </a:endParaRPr>
                    </a:p>
                  </a:txBody>
                  <a:tcPr marL="0" marR="0" marT="177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6195" marR="3175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Nombre</a:t>
                      </a:r>
                      <a:r>
                        <a:rPr sz="1000" b="1" spc="-4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000" b="1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indicador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1778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lang="es-CO" sz="1000" b="1" spc="-1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Valor observado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63500" algn="r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Sup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ts val="1170"/>
                        </a:lnSpc>
                        <a:spcBef>
                          <a:spcPts val="140"/>
                        </a:spcBef>
                      </a:pPr>
                      <a:r>
                        <a:rPr sz="1000" b="1" spc="-9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Tol. </a:t>
                      </a:r>
                      <a:r>
                        <a:rPr sz="1000" b="1" spc="-25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inf</a:t>
                      </a:r>
                      <a:endParaRPr sz="1000">
                        <a:latin typeface="Trebuchet MS"/>
                        <a:cs typeface="Trebuchet MS"/>
                      </a:endParaRPr>
                    </a:p>
                  </a:txBody>
                  <a:tcPr marL="0" marR="0" marT="177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90">
                <a:tc>
                  <a:txBody>
                    <a:bodyPr/>
                    <a:lstStyle/>
                    <a:p>
                      <a:pPr marL="26670" marR="3175" algn="l" fontAlgn="b">
                        <a:lnSpc>
                          <a:spcPts val="1155"/>
                        </a:lnSpc>
                      </a:pPr>
                      <a:r>
                        <a:rPr lang="es-CO" sz="100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A130_06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670" marR="3175" algn="l" fontAlgn="b">
                        <a:lnSpc>
                          <a:spcPts val="1155"/>
                        </a:lnSpc>
                      </a:pPr>
                      <a:r>
                        <a:rPr lang="es-ES" sz="1000" dirty="0">
                          <a:solidFill>
                            <a:srgbClr val="FFFFFF"/>
                          </a:solidFill>
                          <a:latin typeface="Calibri"/>
                          <a:ea typeface="+mn-ea"/>
                          <a:cs typeface="Calibri"/>
                        </a:rPr>
                        <a:t>Oportunidad en el tramite de cuentas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ts val="1230"/>
                        </a:lnSpc>
                      </a:pPr>
                      <a:r>
                        <a:rPr lang="es-CO"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89</a:t>
                      </a:r>
                      <a:r>
                        <a:rPr sz="1050" spc="-1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R="88900" algn="r">
                        <a:lnSpc>
                          <a:spcPts val="1230"/>
                        </a:lnSpc>
                      </a:pPr>
                      <a:r>
                        <a:rPr sz="1050" spc="-2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100%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123189">
                        <a:lnSpc>
                          <a:spcPts val="1230"/>
                        </a:lnSpc>
                      </a:pPr>
                      <a:r>
                        <a:rPr lang="es-CO" sz="1050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91</a:t>
                      </a:r>
                      <a:r>
                        <a:rPr sz="1050" spc="-25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%</a:t>
                      </a:r>
                      <a:endParaRPr sz="1050">
                        <a:latin typeface="Calibri"/>
                        <a:cs typeface="Calibri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9">
                <a:tc>
                  <a:txBody>
                    <a:bodyPr/>
                    <a:lstStyle/>
                    <a:p>
                      <a:pPr marL="356870" marR="325755" indent="30480">
                        <a:lnSpc>
                          <a:spcPct val="100000"/>
                        </a:lnSpc>
                      </a:pP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 vert="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546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478898"/>
                  </a:ext>
                </a:extLst>
              </a:tr>
            </a:tbl>
          </a:graphicData>
        </a:graphic>
      </p:graphicFrame>
      <p:sp>
        <p:nvSpPr>
          <p:cNvPr id="2" name="object 24">
            <a:extLst>
              <a:ext uri="{FF2B5EF4-FFF2-40B4-BE49-F238E27FC236}">
                <a16:creationId xmlns:a16="http://schemas.microsoft.com/office/drawing/2014/main" id="{02336F97-797A-50DE-14FA-CA564CCA3AC9}"/>
              </a:ext>
            </a:extLst>
          </p:cNvPr>
          <p:cNvSpPr txBox="1"/>
          <p:nvPr/>
        </p:nvSpPr>
        <p:spPr>
          <a:xfrm>
            <a:off x="610447" y="2871678"/>
            <a:ext cx="4553070" cy="201337"/>
          </a:xfrm>
          <a:prstGeom prst="rect">
            <a:avLst/>
          </a:prstGeom>
          <a:solidFill>
            <a:srgbClr val="F79546"/>
          </a:solidFill>
          <a:ln w="25400">
            <a:solidFill>
              <a:srgbClr val="1C334E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92075" algn="ctr">
              <a:lnSpc>
                <a:spcPct val="100000"/>
              </a:lnSpc>
              <a:spcBef>
                <a:spcPts val="130"/>
              </a:spcBef>
            </a:pPr>
            <a:r>
              <a:rPr lang="es-ES" sz="1200" b="1" dirty="0">
                <a:solidFill>
                  <a:schemeClr val="bg1"/>
                </a:solidFill>
                <a:latin typeface="Calibri"/>
                <a:cs typeface="Calibri"/>
              </a:rPr>
              <a:t>Calidad Educativa Integral</a:t>
            </a:r>
            <a:endParaRPr sz="12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object 22">
            <a:extLst>
              <a:ext uri="{FF2B5EF4-FFF2-40B4-BE49-F238E27FC236}">
                <a16:creationId xmlns:a16="http://schemas.microsoft.com/office/drawing/2014/main" id="{93A624C7-A0F8-8168-EB82-BD7685F57E28}"/>
              </a:ext>
            </a:extLst>
          </p:cNvPr>
          <p:cNvSpPr/>
          <p:nvPr/>
        </p:nvSpPr>
        <p:spPr>
          <a:xfrm flipV="1">
            <a:off x="610446" y="2703735"/>
            <a:ext cx="4553070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chemeClr val="bg1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22">
            <a:extLst>
              <a:ext uri="{FF2B5EF4-FFF2-40B4-BE49-F238E27FC236}">
                <a16:creationId xmlns:a16="http://schemas.microsoft.com/office/drawing/2014/main" id="{A1E03082-7BDE-2634-EFFB-340972B99262}"/>
              </a:ext>
            </a:extLst>
          </p:cNvPr>
          <p:cNvSpPr/>
          <p:nvPr/>
        </p:nvSpPr>
        <p:spPr>
          <a:xfrm flipV="1">
            <a:off x="610446" y="4647020"/>
            <a:ext cx="4553070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chemeClr val="bg1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22">
            <a:extLst>
              <a:ext uri="{FF2B5EF4-FFF2-40B4-BE49-F238E27FC236}">
                <a16:creationId xmlns:a16="http://schemas.microsoft.com/office/drawing/2014/main" id="{BA6B99B4-E494-DC5F-ED41-A3A45DE40D00}"/>
              </a:ext>
            </a:extLst>
          </p:cNvPr>
          <p:cNvSpPr/>
          <p:nvPr/>
        </p:nvSpPr>
        <p:spPr>
          <a:xfrm flipV="1">
            <a:off x="6408342" y="3089211"/>
            <a:ext cx="4553070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chemeClr val="bg1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2">
            <a:extLst>
              <a:ext uri="{FF2B5EF4-FFF2-40B4-BE49-F238E27FC236}">
                <a16:creationId xmlns:a16="http://schemas.microsoft.com/office/drawing/2014/main" id="{298C344A-1F55-8689-AF4D-5C1B6580A5A9}"/>
              </a:ext>
            </a:extLst>
          </p:cNvPr>
          <p:cNvSpPr/>
          <p:nvPr/>
        </p:nvSpPr>
        <p:spPr>
          <a:xfrm flipV="1">
            <a:off x="6408342" y="4375503"/>
            <a:ext cx="4553070" cy="45719"/>
          </a:xfrm>
          <a:custGeom>
            <a:avLst/>
            <a:gdLst/>
            <a:ahLst/>
            <a:cxnLst/>
            <a:rect l="l" t="t" r="r" b="b"/>
            <a:pathLst>
              <a:path w="6137275">
                <a:moveTo>
                  <a:pt x="0" y="0"/>
                </a:moveTo>
                <a:lnTo>
                  <a:pt x="6137275" y="0"/>
                </a:lnTo>
              </a:path>
            </a:pathLst>
          </a:custGeom>
          <a:ln w="19050">
            <a:solidFill>
              <a:schemeClr val="bg1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5397D4-6683-4B15-B00D-861AA0C53771}"/>
</file>

<file path=customXml/itemProps2.xml><?xml version="1.0" encoding="utf-8"?>
<ds:datastoreItem xmlns:ds="http://schemas.openxmlformats.org/officeDocument/2006/customXml" ds:itemID="{E72FDAD1-2C9E-45BE-BB19-C8D93DCC3F0B}"/>
</file>

<file path=customXml/itemProps3.xml><?xml version="1.0" encoding="utf-8"?>
<ds:datastoreItem xmlns:ds="http://schemas.openxmlformats.org/officeDocument/2006/customXml" ds:itemID="{8A881CC0-6E95-4DB6-8ECE-EFB8A64AA39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12529</TotalTime>
  <Words>1962</Words>
  <Application>Microsoft Office PowerPoint</Application>
  <PresentationFormat>Panorámica</PresentationFormat>
  <Paragraphs>615</Paragraphs>
  <Slides>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David Garzón Ospina</dc:creator>
  <cp:lastModifiedBy>ANGIE NATALIA VIQUE HERNANDEZ</cp:lastModifiedBy>
  <cp:revision>48</cp:revision>
  <dcterms:created xsi:type="dcterms:W3CDTF">2024-09-12T18:37:59Z</dcterms:created>
  <dcterms:modified xsi:type="dcterms:W3CDTF">2025-01-16T15:23:59Z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2024-07-08T00:00:00Z</vt:filetime>
  </property>
  <property fmtid="{D5CDD505-2E9C-101B-9397-08002B2CF9AE}" pid="3" name="Creator">
    <vt:lpwstr>Microsoft® PowerPoint® para Microsoft 365</vt:lpwstr>
  </property>
  <property fmtid="{D5CDD505-2E9C-101B-9397-08002B2CF9AE}" pid="4" name="LastSaved">
    <vt:filetime>2024-09-12T00:00:00Z</vt:filetime>
  </property>
  <property fmtid="{D5CDD505-2E9C-101B-9397-08002B2CF9AE}" pid="5" name="Producer">
    <vt:lpwstr>3-Heights(TM) PDF Security Shell 4.8.25.2 (http://www.pdf-tools.com)</vt:lpwstr>
  </property>
</Properties>
</file>