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12192000" cy="6858000"/>
  <p:embeddedFontLst>
    <p:embeddedFont>
      <p:font typeface="FNRTMU+CenturyGothic-Bold"/>
      <p:regular r:id="rId47"/>
    </p:embeddedFont>
    <p:embeddedFont>
      <p:font typeface="LSOGLQ+CenturyGothic"/>
      <p:regular r:id="rId48"/>
    </p:embeddedFont>
    <p:embeddedFont>
      <p:font typeface="DALHDW+Arial-BoldMT"/>
      <p:regular r:id="rId49"/>
    </p:embeddedFont>
    <p:embeddedFont>
      <p:font typeface="QLMEED+ArialMT"/>
      <p:regular r:id="rId50"/>
    </p:embeddedFont>
    <p:embeddedFont>
      <p:font typeface="HJCEGA+TimesNewRomanPSMT"/>
      <p:regular r:id="rId51"/>
    </p:embeddedFont>
    <p:embeddedFont>
      <p:font typeface="DQBJMG+Calibri-Light,Bold"/>
      <p:regular r:id="rId5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font" Target="fonts/font1.fntdata" /><Relationship Id="rId48" Type="http://schemas.openxmlformats.org/officeDocument/2006/relationships/font" Target="fonts/font2.fntdata" /><Relationship Id="rId49" Type="http://schemas.openxmlformats.org/officeDocument/2006/relationships/font" Target="fonts/font3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4.fntdata" /><Relationship Id="rId51" Type="http://schemas.openxmlformats.org/officeDocument/2006/relationships/font" Target="fonts/font5.fntdata" /><Relationship Id="rId52" Type="http://schemas.openxmlformats.org/officeDocument/2006/relationships/font" Target="fonts/font6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hyperlink" Target="https://www.cgdev.org/blog/back-school-tracking-covid-cases-schools-reopen" TargetMode="Ex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Relationship Id="rId3" Type="http://schemas.openxmlformats.org/officeDocument/2006/relationships/hyperlink" Target="https://www.cgdev.org/blog/back-school-tracking-covid-cases-schools-reopen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220" y="2058727"/>
            <a:ext cx="5164507" cy="1024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Prevención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de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Violencias</a:t>
            </a:r>
          </a:p>
          <a:p>
            <a:pPr marL="108743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Sexuales:</a:t>
            </a:r>
            <a:r>
              <a:rPr dirty="0" sz="3200" spc="889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Mi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cuerpo,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9608" y="3034088"/>
            <a:ext cx="1761331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83952"/>
                </a:solidFill>
                <a:latin typeface="FNRTMU+CenturyGothic-Bold"/>
                <a:cs typeface="FNRTMU+CenturyGothic-Bold"/>
              </a:rPr>
              <a:t>territorio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180" y="3632448"/>
            <a:ext cx="831535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Ciclo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4243" y="4120127"/>
            <a:ext cx="3383432" cy="531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OFICINA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PARA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LA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 </a:t>
            </a: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CONVIVENCIA</a:t>
            </a:r>
          </a:p>
          <a:p>
            <a:pPr marL="1158081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83952"/>
                </a:solidFill>
                <a:latin typeface="LSOGLQ+CenturyGothic"/>
                <a:cs typeface="LSOGLQ+CenturyGothic"/>
              </a:rPr>
              <a:t>ESCOLAR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4118" y="3322574"/>
            <a:ext cx="458566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practican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algún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deporte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2968" y="2773934"/>
            <a:ext cx="8941613" cy="1592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creen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mujeres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deberían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dejar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usar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</a:p>
          <a:p>
            <a:pPr marL="482302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falda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corta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prevenir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violenten</a:t>
            </a:r>
          </a:p>
          <a:p>
            <a:pPr marL="3207022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sexualmente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8043" y="3322574"/>
            <a:ext cx="567370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vez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enamorado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5764" y="3048254"/>
            <a:ext cx="8308616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creen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solo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considera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violencia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</a:t>
            </a:r>
          </a:p>
          <a:p>
            <a:pPr marL="1556072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cuando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contacto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físico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8508" y="3048254"/>
            <a:ext cx="9548115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tienen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menos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persona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confianza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</a:p>
          <a:p>
            <a:pPr marL="257316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pueden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contar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todo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4311" y="3322574"/>
            <a:ext cx="602391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consentimiento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4311" y="3322574"/>
            <a:ext cx="602391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consentimiento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1958" y="3322574"/>
            <a:ext cx="703651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saben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violencias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45253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5337" y="1481441"/>
            <a:ext cx="3843611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Definamos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5337" y="2212961"/>
            <a:ext cx="5870394" cy="2248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identifiquemos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situaciones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de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VS</a:t>
            </a:r>
            <a:r>
              <a:rPr dirty="0" sz="4800" spc="34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y</a:t>
            </a:r>
          </a:p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Consentimiento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1425" y="503019"/>
            <a:ext cx="1510438" cy="458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1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1688" y="2985541"/>
            <a:ext cx="377865" cy="1658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82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1</a:t>
            </a:r>
          </a:p>
          <a:p>
            <a:pPr marL="0" marR="0">
              <a:lnSpc>
                <a:spcPts val="3678"/>
              </a:lnSpc>
              <a:spcBef>
                <a:spcPts val="5404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3725" y="2992406"/>
            <a:ext cx="385018" cy="1642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236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3</a:t>
            </a:r>
          </a:p>
          <a:p>
            <a:pPr marL="0" marR="0">
              <a:lnSpc>
                <a:spcPts val="3678"/>
              </a:lnSpc>
              <a:spcBef>
                <a:spcPts val="523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7650" y="3030806"/>
            <a:ext cx="2060525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Rompehielos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1709" y="3072402"/>
            <a:ext cx="1643158" cy="1526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Mis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límites</a:t>
            </a:r>
          </a:p>
          <a:p>
            <a:pPr marL="130854" marR="0">
              <a:lnSpc>
                <a:spcPts val="2942"/>
              </a:lnSpc>
              <a:spcBef>
                <a:spcPts val="5882"/>
              </a:spcBef>
              <a:spcAft>
                <a:spcPts val="0"/>
              </a:spcAft>
            </a:pP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Cierre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0528" y="4234588"/>
            <a:ext cx="3928573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Definamos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qué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son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las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400" b="1">
                <a:solidFill>
                  <a:srgbClr val="757070"/>
                </a:solidFill>
                <a:latin typeface="FNRTMU+CenturyGothic-Bold"/>
                <a:cs typeface="FNRTMU+CenturyGothic-Bold"/>
              </a:rPr>
              <a:t>VS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46360" y="637492"/>
            <a:ext cx="517880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¿Qué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son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las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violencias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sexuales?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46360" y="637492"/>
            <a:ext cx="663122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VIOLENCIA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SEXUAL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EN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MEDIOS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 </a:t>
            </a:r>
            <a:r>
              <a:rPr dirty="0" sz="2400" b="1">
                <a:solidFill>
                  <a:srgbClr val="293952"/>
                </a:solidFill>
                <a:latin typeface="DALHDW+Arial-BoldMT"/>
                <a:cs typeface="DALHDW+Arial-BoldMT"/>
              </a:rPr>
              <a:t>DIGITALES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0643" y="4206243"/>
            <a:ext cx="144776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QLMEED+ArialMT"/>
                <a:cs typeface="QLMEED+ArialMT"/>
              </a:rPr>
              <a:t>GROOMING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1812" y="4206243"/>
            <a:ext cx="165124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QLMEED+ArialMT"/>
                <a:cs typeface="QLMEED+ArialMT"/>
              </a:rPr>
              <a:t>SEXTORSIÓN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7069" y="5878406"/>
            <a:ext cx="508248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u="sng">
                <a:solidFill>
                  <a:srgbClr val="000000"/>
                </a:solidFill>
                <a:latin typeface="QLMEED+ArialMT"/>
                <a:cs typeface="QLMEED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41598" y="6472623"/>
            <a:ext cx="176565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QLMEED+ArialMT"/>
                <a:cs typeface="QLMEED+ArialMT"/>
              </a:rPr>
              <a:t>CYBERACOSO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5351" y="2586010"/>
            <a:ext cx="9345832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mientras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estoy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videojuego</a:t>
            </a:r>
          </a:p>
          <a:p>
            <a:pPr marL="69056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alguien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hace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comentarios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sexuales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el</a:t>
            </a:r>
          </a:p>
          <a:p>
            <a:pPr marL="4083049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chat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9351" y="2586010"/>
            <a:ext cx="8839308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las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personas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alrededor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se</a:t>
            </a:r>
          </a:p>
          <a:p>
            <a:pPr marL="646906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burlan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no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haber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tenido</a:t>
            </a:r>
          </a:p>
          <a:p>
            <a:pPr marL="2112962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encuentros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sexuales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7726" y="2586010"/>
            <a:ext cx="9455873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6181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15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niño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abraza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otro,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preguntándole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primero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si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quiere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recibir</a:t>
            </a:r>
            <a:r>
              <a:rPr dirty="0" sz="3600" spc="142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</a:t>
            </a:r>
          </a:p>
          <a:p>
            <a:pPr marL="1646906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abrazo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el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otro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dice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que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sí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603822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Bandera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7403" y="2597555"/>
            <a:ext cx="8667382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793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estoy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Instagram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</a:t>
            </a:r>
          </a:p>
          <a:p>
            <a:pPr marL="130969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profesor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manda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constantemente</a:t>
            </a:r>
          </a:p>
          <a:p>
            <a:pPr marL="0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mensajes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para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que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acepte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salir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con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él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9074" y="3082466"/>
            <a:ext cx="8552643" cy="114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voy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la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calle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alguien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</a:p>
          <a:p>
            <a:pPr marL="290512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hace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comentarios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sobre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cuerpo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5323" y="2738871"/>
            <a:ext cx="8551254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estoy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Facebook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alguien</a:t>
            </a:r>
          </a:p>
          <a:p>
            <a:pPr marL="296068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pide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foto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sin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ropa,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</a:p>
          <a:p>
            <a:pPr marL="858837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parece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bien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la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mando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8506" y="2591011"/>
            <a:ext cx="8743091" cy="1695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7407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alguien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de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familia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agarra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la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cintura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constantemente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yo</a:t>
            </a:r>
          </a:p>
          <a:p>
            <a:pPr marL="2072480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siento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incomodidad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4046" y="2734516"/>
            <a:ext cx="11546483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¿Qué</a:t>
            </a:r>
            <a:r>
              <a:rPr dirty="0" sz="3200" spc="1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necesitamos</a:t>
            </a:r>
            <a:r>
              <a:rPr dirty="0" sz="3200" spc="36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para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que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este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sea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un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espacio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seguro</a:t>
            </a:r>
            <a:r>
              <a:rPr dirty="0" sz="3200" spc="-761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7767" y="3015962"/>
            <a:ext cx="8775738" cy="1147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167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 spc="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voy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el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transporte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público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y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alguien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toca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sus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genitales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frente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mi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41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Tarjeta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roja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ante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violencia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357" y="3091715"/>
            <a:ext cx="8712913" cy="114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Cuando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alguien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ofrece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celular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por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mandarle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una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foto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en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ropa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LSOGLQ+CenturyGothic"/>
                <a:cs typeface="LSOGLQ+CenturyGothic"/>
              </a:rPr>
              <a:t>interior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45253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5337" y="2578721"/>
            <a:ext cx="3133918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Mis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límites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6951442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Nuestro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cuerpo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y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sus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límites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9578" y="132437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3110" y="2520679"/>
            <a:ext cx="1566003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R</a:t>
            </a:r>
            <a:r>
              <a:rPr dirty="0" sz="4800" spc="2684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M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0214" y="2696593"/>
            <a:ext cx="7747460" cy="1509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HJCEGA+TimesNewRomanPSMT"/>
                <a:cs typeface="HJCEGA+TimesNewRomanPS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¿Cómo</a:t>
            </a:r>
            <a:r>
              <a:rPr dirty="0" sz="2400" spc="528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se</a:t>
            </a:r>
            <a:r>
              <a:rPr dirty="0" sz="2400" spc="528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logra</a:t>
            </a:r>
            <a:r>
              <a:rPr dirty="0" sz="2400" spc="52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identificar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que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otra</a:t>
            </a:r>
            <a:r>
              <a:rPr dirty="0" sz="2400" spc="538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persona</a:t>
            </a:r>
            <a:r>
              <a:rPr dirty="0" sz="2400" spc="54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se</a:t>
            </a:r>
          </a:p>
          <a:p>
            <a:pPr marL="28575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siente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incomoda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con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nuestra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cercanía?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HJCEGA+TimesNewRomanPSMT"/>
                <a:cs typeface="HJCEGA+TimesNewRomanPS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¿Qué</a:t>
            </a:r>
            <a:r>
              <a:rPr dirty="0" sz="2400" spc="1414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necesito</a:t>
            </a:r>
            <a:r>
              <a:rPr dirty="0" sz="2400" spc="1428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para</a:t>
            </a:r>
            <a:r>
              <a:rPr dirty="0" sz="2400" spc="141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sentir</a:t>
            </a:r>
            <a:r>
              <a:rPr dirty="0" sz="2400" spc="1422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la</a:t>
            </a:r>
            <a:r>
              <a:rPr dirty="0" sz="2400" spc="1403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seguridad</a:t>
            </a:r>
            <a:r>
              <a:rPr dirty="0" sz="2400" spc="1438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de</a:t>
            </a:r>
          </a:p>
          <a:p>
            <a:pPr marL="28575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pedirle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a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la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otra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persona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que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pare?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0214" y="4159633"/>
            <a:ext cx="7366503" cy="41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HJCEGA+TimesNewRomanPSMT"/>
                <a:cs typeface="HJCEGA+TimesNewRomanPS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¿Cómo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puedo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mostrar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que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algo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no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me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 </a:t>
            </a:r>
            <a:r>
              <a:rPr dirty="0" sz="2400">
                <a:solidFill>
                  <a:srgbClr val="000000"/>
                </a:solidFill>
                <a:latin typeface="LSOGLQ+CenturyGothic"/>
                <a:cs typeface="LSOGLQ+CenturyGothic"/>
              </a:rPr>
              <a:t>gusta?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511082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307" y="1610104"/>
            <a:ext cx="7606493" cy="298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¿QUÉ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PUEDO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HACER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SI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VIVO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O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ESTOY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EN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RIESGO</a:t>
            </a:r>
          </a:p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DE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UNA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VIOLENCIA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SEXUAL?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9513" y="410988"/>
            <a:ext cx="4226578" cy="427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¿A</a:t>
            </a: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quiénes</a:t>
            </a: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puedo</a:t>
            </a: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2500" b="1">
                <a:solidFill>
                  <a:srgbClr val="293952"/>
                </a:solidFill>
                <a:latin typeface="FNRTMU+CenturyGothic-Bold"/>
                <a:cs typeface="FNRTMU+CenturyGothic-Bold"/>
              </a:rPr>
              <a:t>acudir?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027" y="1705282"/>
            <a:ext cx="11281346" cy="2949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Tienes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varias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opciones: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MEED+ArialMT"/>
                <a:cs typeface="QLMEE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Identifica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8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adultos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confianza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quienes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puedas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está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sucediendo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coméntaselos.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MEED+ArialMT"/>
                <a:cs typeface="QLMEE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Cuéntale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al/la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orientador/a_____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situación,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hacer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escrito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  <a:p>
            <a:pPr marL="228600" marR="0">
              <a:lnSpc>
                <a:spcPts val="2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hablado,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facilite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más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MEED+ArialMT"/>
                <a:cs typeface="QLMEE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llamar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141-ICBF,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123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106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salud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mental</a:t>
            </a:r>
          </a:p>
          <a:p>
            <a:pPr marL="0" marR="0">
              <a:lnSpc>
                <a:spcPts val="3183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QLMEED+ArialMT"/>
                <a:cs typeface="QLMEE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presencial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puedes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cualquier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centro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salud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hospital.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46359" y="652403"/>
            <a:ext cx="903293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¿Qué</a:t>
            </a:r>
            <a:r>
              <a:rPr dirty="0" sz="2800" spc="-66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puedo</a:t>
            </a:r>
            <a:r>
              <a:rPr dirty="0" sz="2800" spc="-66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hacer</a:t>
            </a:r>
            <a:r>
              <a:rPr dirty="0" sz="2800" spc="-67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para</a:t>
            </a:r>
            <a:r>
              <a:rPr dirty="0" sz="2800" spc="-66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que</a:t>
            </a:r>
            <a:r>
              <a:rPr dirty="0" sz="2800" spc="-65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el</a:t>
            </a:r>
            <a:r>
              <a:rPr dirty="0" sz="2800" spc="-68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colegio</a:t>
            </a:r>
            <a:r>
              <a:rPr dirty="0" sz="2800" spc="-66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sea</a:t>
            </a:r>
            <a:r>
              <a:rPr dirty="0" sz="2800" spc="-67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un</a:t>
            </a:r>
            <a:r>
              <a:rPr dirty="0" sz="2800" spc="-66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entorno</a:t>
            </a:r>
            <a:r>
              <a:rPr dirty="0" sz="2800" spc="-66">
                <a:solidFill>
                  <a:srgbClr val="293952"/>
                </a:solidFill>
                <a:latin typeface="DQBJMG+Calibri-Light,Bold"/>
                <a:cs typeface="DQBJMG+Calibri-Light,Bold"/>
              </a:rPr>
              <a:t> </a:t>
            </a:r>
            <a:r>
              <a:rPr dirty="0" sz="2800">
                <a:solidFill>
                  <a:srgbClr val="293952"/>
                </a:solidFill>
                <a:latin typeface="DQBJMG+Calibri-Light,Bold"/>
                <a:cs typeface="DQBJMG+Calibri-Light,Bold"/>
              </a:rPr>
              <a:t>seguro?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9" y="5878406"/>
            <a:ext cx="508248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u="sng">
                <a:solidFill>
                  <a:srgbClr val="000000"/>
                </a:solidFill>
                <a:latin typeface="QLMEED+ArialMT"/>
                <a:cs typeface="QLMEED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9578" y="1324376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2347" y="2154919"/>
            <a:ext cx="4536488" cy="151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LA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QUIEN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013" y="1511082"/>
            <a:ext cx="1567836" cy="3136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9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307" y="2707384"/>
            <a:ext cx="2139553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FNRTMU+CenturyGothic-Bold"/>
                <a:cs typeface="FNRTMU+CenturyGothic-Bold"/>
              </a:rPr>
              <a:t>CIERRE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65475" y="2642519"/>
            <a:ext cx="5970259" cy="149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 spc="292" b="1">
                <a:solidFill>
                  <a:srgbClr val="ffffff"/>
                </a:solidFill>
                <a:latin typeface="Candara"/>
                <a:cs typeface="Candara"/>
              </a:rPr>
              <a:t>GRACIAS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5583" y="3322574"/>
            <a:ext cx="410266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tienen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años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más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4267" y="3322574"/>
            <a:ext cx="497316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gustan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videojuegos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1039" y="3322574"/>
            <a:ext cx="364683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gusta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ver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8316" y="3322574"/>
            <a:ext cx="842058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tienen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facebook/instagram/tiktok/whatsapp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4832" y="485433"/>
            <a:ext cx="7165738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Entran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la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piscina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FNRTMU+CenturyGothic-Bold"/>
                <a:cs typeface="FNRTMU+CenturyGothic-Bold"/>
              </a:rPr>
              <a:t>quienes...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0722" y="3048254"/>
            <a:ext cx="9219184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alguna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vez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han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hablado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sobre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sexualidad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sus</a:t>
            </a:r>
          </a:p>
          <a:p>
            <a:pPr marL="3448694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cuidadores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2023-05-18T14:53:05-05:00</dcterms:modified>
</cp:coreProperties>
</file>